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10" r:id="rId3"/>
    <p:sldId id="321" r:id="rId4"/>
    <p:sldId id="258" r:id="rId5"/>
    <p:sldId id="331" r:id="rId6"/>
    <p:sldId id="322" r:id="rId7"/>
    <p:sldId id="332" r:id="rId8"/>
    <p:sldId id="333" r:id="rId9"/>
    <p:sldId id="257" r:id="rId10"/>
    <p:sldId id="276" r:id="rId11"/>
    <p:sldId id="334" r:id="rId12"/>
    <p:sldId id="323" r:id="rId13"/>
    <p:sldId id="277" r:id="rId14"/>
    <p:sldId id="278" r:id="rId15"/>
    <p:sldId id="325" r:id="rId16"/>
    <p:sldId id="313" r:id="rId17"/>
    <p:sldId id="335" r:id="rId18"/>
    <p:sldId id="336" r:id="rId19"/>
    <p:sldId id="285" r:id="rId20"/>
    <p:sldId id="316" r:id="rId21"/>
    <p:sldId id="341" r:id="rId22"/>
    <p:sldId id="339" r:id="rId23"/>
    <p:sldId id="340" r:id="rId24"/>
    <p:sldId id="338" r:id="rId25"/>
    <p:sldId id="342" r:id="rId26"/>
    <p:sldId id="337" r:id="rId27"/>
    <p:sldId id="29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7"/>
    <p:restoredTop sz="94648"/>
  </p:normalViewPr>
  <p:slideViewPr>
    <p:cSldViewPr snapToGrid="0" snapToObjects="1">
      <p:cViewPr varScale="1">
        <p:scale>
          <a:sx n="112" d="100"/>
          <a:sy n="112" d="100"/>
        </p:scale>
        <p:origin x="2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19330-E12A-3443-AFDE-0DC9A9DF1D8A}" type="datetimeFigureOut">
              <a:rPr kumimoji="1" lang="zh-CN" altLang="en-US" smtClean="0"/>
              <a:t>2022/5/25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91539-F1C4-D448-839A-C5AA2D4DD30A}" type="slidenum">
              <a:rPr kumimoji="1" lang="zh-CN" altLang="en-US" smtClean="0"/>
              <a:t>‹#›</a:t>
            </a:fld>
            <a:endParaRPr kumimoji="1" lang="zh-CN" altLang="en-US"/>
          </a:p>
        </p:txBody>
      </p:sp>
    </p:spTree>
    <p:extLst>
      <p:ext uri="{BB962C8B-B14F-4D97-AF65-F5344CB8AC3E}">
        <p14:creationId xmlns:p14="http://schemas.microsoft.com/office/powerpoint/2010/main" val="4262796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91539-F1C4-D448-839A-C5AA2D4DD30A}" type="slidenum">
              <a:rPr kumimoji="1" lang="zh-CN" altLang="en-US" smtClean="0"/>
              <a:t>9</a:t>
            </a:fld>
            <a:endParaRPr kumimoji="1" lang="zh-CN" altLang="en-US"/>
          </a:p>
        </p:txBody>
      </p:sp>
    </p:spTree>
    <p:extLst>
      <p:ext uri="{BB962C8B-B14F-4D97-AF65-F5344CB8AC3E}">
        <p14:creationId xmlns:p14="http://schemas.microsoft.com/office/powerpoint/2010/main" val="209310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091539-F1C4-D448-839A-C5AA2D4DD30A}" type="slidenum">
              <a:rPr kumimoji="1" lang="zh-CN" altLang="en-US" smtClean="0"/>
              <a:t>11</a:t>
            </a:fld>
            <a:endParaRPr kumimoji="1" lang="zh-CN" altLang="en-US"/>
          </a:p>
        </p:txBody>
      </p:sp>
    </p:spTree>
    <p:extLst>
      <p:ext uri="{BB962C8B-B14F-4D97-AF65-F5344CB8AC3E}">
        <p14:creationId xmlns:p14="http://schemas.microsoft.com/office/powerpoint/2010/main" val="50558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47DDF-8EB1-1244-BEFD-E722B99ADDF6}"/>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17BD27A-38F7-B149-9EFB-9563D2A39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34ABB78-D0BB-1C48-86F5-1FBD3233D167}"/>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D7AD0240-AECD-A540-933F-C9912FCA51F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90EF808-1BB1-504F-9F5C-B71495ECDB5A}"/>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947898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DC2453-465B-1A42-A898-E4B89E06BD5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50FFF0B-831B-964F-ACBB-CE9E4462AD00}"/>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E32FBF4-72B7-D941-9D03-1ACD01AD30A4}"/>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86917769-427F-3049-B276-8B10CD44DFF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E2E1164-179A-4541-B287-426AA6C9C4C5}"/>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63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AC9C83-D4E1-A244-AC8B-6B8A9601AD3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71BC31B-A08F-0647-95A4-9AE1D54A450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FE22CBF-C247-A74C-AF65-0323D6AAFD47}"/>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91EFB565-62C6-F344-86C7-B2BEB2CF479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60E52E2-A587-2B46-A7BC-0F5058DA9D2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531261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499EC-C7A4-5746-99D9-33BBC68FB40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D44C47D-A9BF-5843-80A9-2D758991C52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C5CA7EC-DA1F-BC44-B02C-74CA54D97D38}"/>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AF3F1F1D-D115-AB44-ADCF-72D537F11F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C82262-36A0-144F-BFAA-61457DCCEB36}"/>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04616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02C19-B3B9-6241-BBC7-A21F945F26B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B47F356-8D1B-4F4C-A40B-ADCA24B7D9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FB1EB03-673C-7D43-8900-620F539128C5}"/>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549BFC9A-1746-D54E-A7B3-80E15376359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BE73A34-D910-BF45-9B2E-F5678B736FB2}"/>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33812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789DA-9740-5B49-8F5A-6035FB54291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247E32D-695C-DA4F-B820-82A8F4F2AA24}"/>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281875A-6B37-464D-AC38-0ECC9A9D09A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61A8D18F-FD19-EA4C-A507-F161B11A9F68}"/>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6" name="页脚占位符 5">
            <a:extLst>
              <a:ext uri="{FF2B5EF4-FFF2-40B4-BE49-F238E27FC236}">
                <a16:creationId xmlns:a16="http://schemas.microsoft.com/office/drawing/2014/main" id="{2F0DA005-2515-9641-8669-4570CE1532C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A968677-A8EE-6440-8EC7-F586B73318EE}"/>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30174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CA28-1EFF-F14E-BE03-0EB3897DC5F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90D2F13-B4B4-FE42-927A-2974379C7C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46C0773-8792-AE45-A6FB-3027E30CD94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6765D2FE-ACF9-DB47-9B84-7F9B856D2F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AB3099C-3877-6C4A-AA7E-A2D054CDFC6F}"/>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198EE036-6B2C-0E41-91C1-71E683717068}"/>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8" name="页脚占位符 7">
            <a:extLst>
              <a:ext uri="{FF2B5EF4-FFF2-40B4-BE49-F238E27FC236}">
                <a16:creationId xmlns:a16="http://schemas.microsoft.com/office/drawing/2014/main" id="{A1388A42-087F-FE47-A459-29564C6AC91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451199F-196A-2349-9EC0-656D62C63CC7}"/>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4500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4F1B50-E87B-C140-86FB-C7427DD0225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232977-6869-5E41-8E1D-3FA8EC24B852}"/>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4" name="页脚占位符 3">
            <a:extLst>
              <a:ext uri="{FF2B5EF4-FFF2-40B4-BE49-F238E27FC236}">
                <a16:creationId xmlns:a16="http://schemas.microsoft.com/office/drawing/2014/main" id="{C202C5B5-B0CA-2A4C-B0C4-6BFED909CFC4}"/>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0FBC0FD-38AC-E44B-B412-772EB0E74CF4}"/>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927655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BD7AD0-AB2E-B242-9A8F-295B526DF023}"/>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3" name="页脚占位符 2">
            <a:extLst>
              <a:ext uri="{FF2B5EF4-FFF2-40B4-BE49-F238E27FC236}">
                <a16:creationId xmlns:a16="http://schemas.microsoft.com/office/drawing/2014/main" id="{DA0D5789-9877-3A47-9941-C016B9DBC26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61C257D-AEF4-7242-B743-288158C3BB58}"/>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88665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DDB92-7BA8-C34C-9022-BED9A3AEBCC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55898DE-72B4-7740-B436-39F8537C92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4F365F0D-7B6D-1F4B-865C-B8153C36D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9A657AE-D396-5549-BB3D-ECEC2F72E91F}"/>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6" name="页脚占位符 5">
            <a:extLst>
              <a:ext uri="{FF2B5EF4-FFF2-40B4-BE49-F238E27FC236}">
                <a16:creationId xmlns:a16="http://schemas.microsoft.com/office/drawing/2014/main" id="{226F5A2A-F645-054B-83C5-ADF7F2F4F57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C59D52C-00AB-544A-8FA5-0F61CA9890A9}"/>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149708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7141CA-B8C3-6742-B3D7-A4BF7B057E2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550525F-E5E2-7C4C-9A11-54826F8429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7B9F5EB-194F-3441-B2BB-45C81A1B4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DD68CF2-FE7B-0940-A5EE-EAF26195A33C}"/>
              </a:ext>
            </a:extLst>
          </p:cNvPr>
          <p:cNvSpPr>
            <a:spLocks noGrp="1"/>
          </p:cNvSpPr>
          <p:nvPr>
            <p:ph type="dt" sz="half" idx="10"/>
          </p:nvPr>
        </p:nvSpPr>
        <p:spPr/>
        <p:txBody>
          <a:bodyPr/>
          <a:lstStyle/>
          <a:p>
            <a:fld id="{5AC2F067-A602-1D46-A74A-B3119A2F9783}" type="datetimeFigureOut">
              <a:rPr kumimoji="1" lang="zh-CN" altLang="en-US" smtClean="0"/>
              <a:t>2022/5/25</a:t>
            </a:fld>
            <a:endParaRPr kumimoji="1" lang="zh-CN" altLang="en-US"/>
          </a:p>
        </p:txBody>
      </p:sp>
      <p:sp>
        <p:nvSpPr>
          <p:cNvPr id="6" name="页脚占位符 5">
            <a:extLst>
              <a:ext uri="{FF2B5EF4-FFF2-40B4-BE49-F238E27FC236}">
                <a16:creationId xmlns:a16="http://schemas.microsoft.com/office/drawing/2014/main" id="{20FA0DB5-5A8A-1144-8CA6-5A606316CAD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D96615-4F8D-7A48-A3CD-A469C778907B}"/>
              </a:ext>
            </a:extLst>
          </p:cNvPr>
          <p:cNvSpPr>
            <a:spLocks noGrp="1"/>
          </p:cNvSpPr>
          <p:nvPr>
            <p:ph type="sldNum" sz="quarter" idx="12"/>
          </p:nvPr>
        </p:nvSpPr>
        <p:spPr/>
        <p:txBody>
          <a:body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3655915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67CE75-DD19-5F43-A81E-D5B813414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BE52CEE-060E-5840-9BC3-57FF2ADF1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3DB61B7-111E-2D40-8DF9-569FCA37F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2F067-A602-1D46-A74A-B3119A2F9783}" type="datetimeFigureOut">
              <a:rPr kumimoji="1" lang="zh-CN" altLang="en-US" smtClean="0"/>
              <a:t>2022/5/25</a:t>
            </a:fld>
            <a:endParaRPr kumimoji="1" lang="zh-CN" altLang="en-US"/>
          </a:p>
        </p:txBody>
      </p:sp>
      <p:sp>
        <p:nvSpPr>
          <p:cNvPr id="5" name="页脚占位符 4">
            <a:extLst>
              <a:ext uri="{FF2B5EF4-FFF2-40B4-BE49-F238E27FC236}">
                <a16:creationId xmlns:a16="http://schemas.microsoft.com/office/drawing/2014/main" id="{BB811424-759C-5249-BA87-846FBAAF3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0F5F9C47-004C-5348-BABE-6B478EADA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9CFD32-5737-4F43-BC2A-BEAA935A2CFE}" type="slidenum">
              <a:rPr kumimoji="1" lang="zh-CN" altLang="en-US" smtClean="0"/>
              <a:t>‹#›</a:t>
            </a:fld>
            <a:endParaRPr kumimoji="1" lang="zh-CN" altLang="en-US"/>
          </a:p>
        </p:txBody>
      </p:sp>
    </p:spTree>
    <p:extLst>
      <p:ext uri="{BB962C8B-B14F-4D97-AF65-F5344CB8AC3E}">
        <p14:creationId xmlns:p14="http://schemas.microsoft.com/office/powerpoint/2010/main" val="269524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9DBD94B-F422-2843-9360-89859143938C}"/>
              </a:ext>
            </a:extLst>
          </p:cNvPr>
          <p:cNvSpPr>
            <a:spLocks noGrp="1"/>
          </p:cNvSpPr>
          <p:nvPr>
            <p:ph type="ctrTitle"/>
          </p:nvPr>
        </p:nvSpPr>
        <p:spPr>
          <a:xfrm>
            <a:off x="1492999" y="2469981"/>
            <a:ext cx="9846906" cy="2158090"/>
          </a:xfrm>
        </p:spPr>
        <p:txBody>
          <a:bodyPr>
            <a:normAutofit/>
          </a:bodyPr>
          <a:lstStyle/>
          <a:p>
            <a:r>
              <a:rPr lang="en-US" altLang="zh-CN" sz="4400" b="1" dirty="0" err="1">
                <a:solidFill>
                  <a:schemeClr val="accent1"/>
                </a:solidFill>
                <a:latin typeface="Helvetica" pitchFamily="2" charset="0"/>
              </a:rPr>
              <a:t>Ch</a:t>
            </a:r>
            <a:r>
              <a:rPr lang="zh-CN" altLang="en-US" sz="4400" b="1" dirty="0">
                <a:solidFill>
                  <a:schemeClr val="accent1"/>
                </a:solidFill>
                <a:latin typeface="Helvetica" pitchFamily="2" charset="0"/>
              </a:rPr>
              <a:t> </a:t>
            </a:r>
            <a:r>
              <a:rPr lang="en-US" altLang="zh-CN" sz="4400" b="1" dirty="0">
                <a:solidFill>
                  <a:schemeClr val="accent1"/>
                </a:solidFill>
                <a:latin typeface="Helvetica" pitchFamily="2" charset="0"/>
              </a:rPr>
              <a:t>14 From Affect to</a:t>
            </a:r>
            <a:r>
              <a:rPr lang="zh-CN" altLang="en-US" sz="4400" b="1" dirty="0">
                <a:solidFill>
                  <a:schemeClr val="accent1"/>
                </a:solidFill>
                <a:latin typeface="Helvetica" pitchFamily="2" charset="0"/>
              </a:rPr>
              <a:t> </a:t>
            </a:r>
            <a:r>
              <a:rPr lang="en-US" altLang="zh-CN" sz="4000" b="1" dirty="0">
                <a:solidFill>
                  <a:schemeClr val="accent1"/>
                </a:solidFill>
                <a:latin typeface="Helvetica" pitchFamily="2" charset="0"/>
              </a:rPr>
              <a:t>Social Cognition </a:t>
            </a:r>
            <a:endParaRPr kumimoji="1" lang="zh-CN" altLang="en-US" sz="4000" dirty="0">
              <a:solidFill>
                <a:schemeClr val="accent1"/>
              </a:solidFill>
              <a:latin typeface="Helvetica" pitchFamily="2" charset="0"/>
            </a:endParaRP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图片 5" descr="图片包含 文本&#10;&#10;描述已自动生成">
            <a:extLst>
              <a:ext uri="{FF2B5EF4-FFF2-40B4-BE49-F238E27FC236}">
                <a16:creationId xmlns:a16="http://schemas.microsoft.com/office/drawing/2014/main" id="{F384E600-E8DB-6D4B-BDA4-46D5E7E0FC8A}"/>
              </a:ext>
            </a:extLst>
          </p:cNvPr>
          <p:cNvPicPr>
            <a:picLocks noChangeAspect="1"/>
          </p:cNvPicPr>
          <p:nvPr/>
        </p:nvPicPr>
        <p:blipFill>
          <a:blip r:embed="rId2"/>
          <a:stretch>
            <a:fillRect/>
          </a:stretch>
        </p:blipFill>
        <p:spPr>
          <a:xfrm>
            <a:off x="800840" y="544372"/>
            <a:ext cx="6428067" cy="1157050"/>
          </a:xfrm>
          <a:prstGeom prst="rect">
            <a:avLst/>
          </a:prstGeom>
        </p:spPr>
      </p:pic>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BE6CF4A5-6D32-C440-B549-1294536F524E}"/>
              </a:ext>
            </a:extLst>
          </p:cNvPr>
          <p:cNvSpPr>
            <a:spLocks noGrp="1"/>
          </p:cNvSpPr>
          <p:nvPr>
            <p:ph type="subTitle" idx="1"/>
          </p:nvPr>
        </p:nvSpPr>
        <p:spPr>
          <a:xfrm>
            <a:off x="1783402" y="4962290"/>
            <a:ext cx="9144000" cy="605790"/>
          </a:xfrm>
        </p:spPr>
        <p:txBody>
          <a:bodyPr>
            <a:normAutofit/>
          </a:bodyPr>
          <a:lstStyle/>
          <a:p>
            <a:r>
              <a:rPr lang="en-US" altLang="zh-CN" dirty="0">
                <a:solidFill>
                  <a:schemeClr val="accent1">
                    <a:lumMod val="75000"/>
                  </a:schemeClr>
                </a:solidFill>
                <a:latin typeface="Arial" panose="020B0604020202020204" pitchFamily="34" charset="0"/>
                <a:cs typeface="Arial" panose="020B0604020202020204" pitchFamily="34" charset="0"/>
              </a:rPr>
              <a:t>Haiyan</a:t>
            </a:r>
            <a:r>
              <a:rPr lang="zh-CN" altLang="en-US" dirty="0">
                <a:solidFill>
                  <a:schemeClr val="accent1">
                    <a:lumMod val="75000"/>
                  </a:schemeClr>
                </a:solidFill>
                <a:latin typeface="Arial" panose="020B0604020202020204" pitchFamily="34" charset="0"/>
                <a:cs typeface="Arial" panose="020B0604020202020204" pitchFamily="34" charset="0"/>
              </a:rPr>
              <a:t> </a:t>
            </a:r>
            <a:r>
              <a:rPr lang="en-US" altLang="zh-CN" dirty="0">
                <a:solidFill>
                  <a:schemeClr val="accent1">
                    <a:lumMod val="75000"/>
                  </a:schemeClr>
                </a:solidFill>
                <a:latin typeface="Arial" panose="020B0604020202020204" pitchFamily="34" charset="0"/>
                <a:cs typeface="Arial" panose="020B0604020202020204" pitchFamily="34" charset="0"/>
              </a:rPr>
              <a:t>Wu</a:t>
            </a:r>
          </a:p>
          <a:p>
            <a:endParaRPr lang="x-none" dirty="0">
              <a:solidFill>
                <a:schemeClr val="accent1">
                  <a:lumMod val="75000"/>
                </a:schemeClr>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9558A9E-EA05-BF4D-89EE-4DC76DC89CF6}"/>
              </a:ext>
            </a:extLst>
          </p:cNvPr>
          <p:cNvPicPr>
            <a:picLocks noChangeAspect="1"/>
          </p:cNvPicPr>
          <p:nvPr/>
        </p:nvPicPr>
        <p:blipFill>
          <a:blip r:embed="rId3"/>
          <a:stretch>
            <a:fillRect/>
          </a:stretch>
        </p:blipFill>
        <p:spPr>
          <a:xfrm>
            <a:off x="8920543" y="29572"/>
            <a:ext cx="3225800" cy="1701800"/>
          </a:xfrm>
          <a:prstGeom prst="rect">
            <a:avLst/>
          </a:prstGeom>
        </p:spPr>
      </p:pic>
      <p:sp>
        <p:nvSpPr>
          <p:cNvPr id="9" name="Rectangle 8">
            <a:extLst>
              <a:ext uri="{FF2B5EF4-FFF2-40B4-BE49-F238E27FC236}">
                <a16:creationId xmlns:a16="http://schemas.microsoft.com/office/drawing/2014/main" id="{356830C7-EB13-A244-AF82-493C214A945F}"/>
              </a:ext>
            </a:extLst>
          </p:cNvPr>
          <p:cNvSpPr/>
          <p:nvPr/>
        </p:nvSpPr>
        <p:spPr>
          <a:xfrm>
            <a:off x="800840" y="1694564"/>
            <a:ext cx="3916457" cy="369332"/>
          </a:xfrm>
          <a:prstGeom prst="rect">
            <a:avLst/>
          </a:prstGeom>
        </p:spPr>
        <p:txBody>
          <a:bodyPr wrap="none">
            <a:spAutoFit/>
          </a:bodyPr>
          <a:lstStyle/>
          <a:p>
            <a:r>
              <a:rPr lang="en-US" altLang="zh-CN" b="1" dirty="0" err="1">
                <a:solidFill>
                  <a:schemeClr val="accent1">
                    <a:lumMod val="75000"/>
                  </a:schemeClr>
                </a:solidFill>
                <a:latin typeface="Helvetica" pitchFamily="2" charset="0"/>
              </a:rPr>
              <a:t>ANDlab</a:t>
            </a:r>
            <a:r>
              <a:rPr lang="zh-CN" altLang="en-US" b="1" dirty="0">
                <a:solidFill>
                  <a:schemeClr val="accent1">
                    <a:lumMod val="75000"/>
                  </a:schemeClr>
                </a:solidFill>
                <a:latin typeface="Helvetica" pitchFamily="2" charset="0"/>
              </a:rPr>
              <a:t> </a:t>
            </a:r>
            <a:r>
              <a:rPr lang="en-US" b="1" dirty="0">
                <a:solidFill>
                  <a:schemeClr val="accent1">
                    <a:lumMod val="75000"/>
                  </a:schemeClr>
                </a:solidFill>
                <a:latin typeface="Helvetica" pitchFamily="2" charset="0"/>
              </a:rPr>
              <a:t>social_cognition_seminar</a:t>
            </a:r>
          </a:p>
        </p:txBody>
      </p:sp>
      <p:pic>
        <p:nvPicPr>
          <p:cNvPr id="10" name="Picture 9">
            <a:extLst>
              <a:ext uri="{FF2B5EF4-FFF2-40B4-BE49-F238E27FC236}">
                <a16:creationId xmlns:a16="http://schemas.microsoft.com/office/drawing/2014/main" id="{712032BC-785A-AD46-8EB7-6B63349C44A3}"/>
              </a:ext>
            </a:extLst>
          </p:cNvPr>
          <p:cNvPicPr>
            <a:picLocks noChangeAspect="1"/>
          </p:cNvPicPr>
          <p:nvPr/>
        </p:nvPicPr>
        <p:blipFill>
          <a:blip r:embed="rId4"/>
          <a:stretch>
            <a:fillRect/>
          </a:stretch>
        </p:blipFill>
        <p:spPr>
          <a:xfrm>
            <a:off x="876222" y="-8698"/>
            <a:ext cx="7886700" cy="2946400"/>
          </a:xfrm>
          <a:prstGeom prst="rect">
            <a:avLst/>
          </a:prstGeom>
        </p:spPr>
      </p:pic>
      <p:pic>
        <p:nvPicPr>
          <p:cNvPr id="11" name="Picture 10">
            <a:extLst>
              <a:ext uri="{FF2B5EF4-FFF2-40B4-BE49-F238E27FC236}">
                <a16:creationId xmlns:a16="http://schemas.microsoft.com/office/drawing/2014/main" id="{8E60B6BE-817E-E347-BF7D-C28032DEBAB7}"/>
              </a:ext>
            </a:extLst>
          </p:cNvPr>
          <p:cNvPicPr>
            <a:picLocks noChangeAspect="1"/>
          </p:cNvPicPr>
          <p:nvPr/>
        </p:nvPicPr>
        <p:blipFill>
          <a:blip r:embed="rId5"/>
          <a:stretch>
            <a:fillRect/>
          </a:stretch>
        </p:blipFill>
        <p:spPr>
          <a:xfrm>
            <a:off x="5278720" y="5576778"/>
            <a:ext cx="2324100" cy="774700"/>
          </a:xfrm>
          <a:prstGeom prst="rect">
            <a:avLst/>
          </a:prstGeom>
        </p:spPr>
      </p:pic>
    </p:spTree>
    <p:extLst>
      <p:ext uri="{BB962C8B-B14F-4D97-AF65-F5344CB8AC3E}">
        <p14:creationId xmlns:p14="http://schemas.microsoft.com/office/powerpoint/2010/main" val="40211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altLang="zh-CN" b="1" dirty="0">
                <a:solidFill>
                  <a:schemeClr val="accent1"/>
                </a:solidFill>
                <a:latin typeface="Helvetica" pitchFamily="2" charset="0"/>
              </a:rPr>
              <a:t>Open</a:t>
            </a:r>
            <a:r>
              <a:rPr lang="zh-CN" altLang="en-US" b="1" dirty="0">
                <a:solidFill>
                  <a:schemeClr val="accent1"/>
                </a:solidFill>
                <a:latin typeface="Helvetica" pitchFamily="2" charset="0"/>
              </a:rPr>
              <a:t> </a:t>
            </a:r>
            <a:r>
              <a:rPr lang="en-US" altLang="zh-CN" b="1" dirty="0">
                <a:solidFill>
                  <a:schemeClr val="accent1"/>
                </a:solidFill>
                <a:latin typeface="Helvetica" pitchFamily="2" charset="0"/>
              </a:rPr>
              <a:t>questions</a:t>
            </a:r>
            <a:r>
              <a:rPr lang="en-US" b="1" dirty="0">
                <a:solidFill>
                  <a:schemeClr val="accent1"/>
                </a:solidFill>
                <a:latin typeface="Helvetica" pitchFamily="2" charset="0"/>
              </a:rPr>
              <a:t>? </a:t>
            </a:r>
            <a:endParaRPr lang="en-US" sz="8000" dirty="0">
              <a:solidFill>
                <a:schemeClr val="accent1"/>
              </a:solidFill>
              <a:latin typeface="Helvetica" pitchFamily="2" charset="0"/>
            </a:endParaRPr>
          </a:p>
        </p:txBody>
      </p:sp>
      <p:sp>
        <p:nvSpPr>
          <p:cNvPr id="4" name="Rectangle 3">
            <a:extLst>
              <a:ext uri="{FF2B5EF4-FFF2-40B4-BE49-F238E27FC236}">
                <a16:creationId xmlns:a16="http://schemas.microsoft.com/office/drawing/2014/main" id="{DC2A7138-BBA9-5A55-4D3A-5E02117F9200}"/>
              </a:ext>
            </a:extLst>
          </p:cNvPr>
          <p:cNvSpPr/>
          <p:nvPr/>
        </p:nvSpPr>
        <p:spPr>
          <a:xfrm>
            <a:off x="594359" y="2459504"/>
            <a:ext cx="4491991" cy="2246769"/>
          </a:xfrm>
          <a:prstGeom prst="rect">
            <a:avLst/>
          </a:prstGeom>
          <a:solidFill>
            <a:schemeClr val="accent3">
              <a:lumMod val="20000"/>
              <a:lumOff val="80000"/>
            </a:schemeClr>
          </a:solidFill>
        </p:spPr>
        <p:txBody>
          <a:bodyPr wrap="square">
            <a:spAutoFit/>
          </a:bodyPr>
          <a:lstStyle/>
          <a:p>
            <a:r>
              <a:rPr lang="en-US" sz="2000" dirty="0">
                <a:solidFill>
                  <a:schemeClr val="accent2"/>
                </a:solidFill>
                <a:latin typeface="Helvetica" pitchFamily="2" charset="0"/>
              </a:rPr>
              <a:t>some people are more emotionally reactive than others. For example, an early family environment characterized by stress (e.g., harsh parenting) can carry over to dampen the typical amygdala response to fearful and angry faces </a:t>
            </a:r>
          </a:p>
        </p:txBody>
      </p:sp>
      <p:sp>
        <p:nvSpPr>
          <p:cNvPr id="6" name="Rectangle 5">
            <a:extLst>
              <a:ext uri="{FF2B5EF4-FFF2-40B4-BE49-F238E27FC236}">
                <a16:creationId xmlns:a16="http://schemas.microsoft.com/office/drawing/2014/main" id="{8B7EC42E-A419-8C62-CAEB-AFFD67717B7F}"/>
              </a:ext>
            </a:extLst>
          </p:cNvPr>
          <p:cNvSpPr/>
          <p:nvPr/>
        </p:nvSpPr>
        <p:spPr>
          <a:xfrm>
            <a:off x="6096000" y="2459504"/>
            <a:ext cx="4099560" cy="1631216"/>
          </a:xfrm>
          <a:prstGeom prst="rect">
            <a:avLst/>
          </a:prstGeom>
          <a:solidFill>
            <a:schemeClr val="accent3">
              <a:lumMod val="20000"/>
              <a:lumOff val="80000"/>
            </a:schemeClr>
          </a:solidFill>
        </p:spPr>
        <p:txBody>
          <a:bodyPr wrap="square">
            <a:spAutoFit/>
          </a:bodyPr>
          <a:lstStyle/>
          <a:p>
            <a:pPr algn="ctr"/>
            <a:r>
              <a:rPr lang="en-US" sz="2000" dirty="0">
                <a:solidFill>
                  <a:schemeClr val="accent1">
                    <a:lumMod val="50000"/>
                  </a:schemeClr>
                </a:solidFill>
                <a:latin typeface="Helvetica" pitchFamily="2" charset="0"/>
              </a:rPr>
              <a:t>early experiences shape neural responses to emotional stimuli, and cognitive processes (labeling) can regulate (or fail to regulate) these reactions </a:t>
            </a:r>
          </a:p>
        </p:txBody>
      </p:sp>
    </p:spTree>
    <p:extLst>
      <p:ext uri="{BB962C8B-B14F-4D97-AF65-F5344CB8AC3E}">
        <p14:creationId xmlns:p14="http://schemas.microsoft.com/office/powerpoint/2010/main" val="1075240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1">
            <a:extLst>
              <a:ext uri="{FF2B5EF4-FFF2-40B4-BE49-F238E27FC236}">
                <a16:creationId xmlns:a16="http://schemas.microsoft.com/office/drawing/2014/main" id="{E127595C-4348-00C5-6885-D43324782E97}"/>
              </a:ext>
            </a:extLst>
          </p:cNvPr>
          <p:cNvSpPr txBox="1">
            <a:spLocks/>
          </p:cNvSpPr>
          <p:nvPr/>
        </p:nvSpPr>
        <p:spPr>
          <a:xfrm>
            <a:off x="1166649" y="985044"/>
            <a:ext cx="10258732" cy="9578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5400">
                <a:solidFill>
                  <a:schemeClr val="accent1"/>
                </a:solidFill>
                <a:latin typeface="Helvetica" pitchFamily="2" charset="0"/>
              </a:rPr>
              <a:t>Affect Influences Cognition </a:t>
            </a:r>
            <a:endParaRPr kumimoji="1" lang="en-US" altLang="zh-CN" sz="5400" dirty="0">
              <a:solidFill>
                <a:schemeClr val="accent1"/>
              </a:solidFill>
              <a:latin typeface="Helvetica" pitchFamily="2" charset="0"/>
            </a:endParaRPr>
          </a:p>
        </p:txBody>
      </p:sp>
      <p:sp>
        <p:nvSpPr>
          <p:cNvPr id="37" name="Rectangle 36">
            <a:extLst>
              <a:ext uri="{FF2B5EF4-FFF2-40B4-BE49-F238E27FC236}">
                <a16:creationId xmlns:a16="http://schemas.microsoft.com/office/drawing/2014/main" id="{9F7D8429-9766-11F2-6592-EF43A1B225C0}"/>
              </a:ext>
            </a:extLst>
          </p:cNvPr>
          <p:cNvSpPr/>
          <p:nvPr/>
        </p:nvSpPr>
        <p:spPr>
          <a:xfrm>
            <a:off x="1081084" y="2206776"/>
            <a:ext cx="6437981" cy="1815882"/>
          </a:xfrm>
          <a:prstGeom prst="rect">
            <a:avLst/>
          </a:prstGeom>
        </p:spPr>
        <p:txBody>
          <a:bodyPr wrap="none">
            <a:spAutoFit/>
          </a:bodyPr>
          <a:lstStyle/>
          <a:p>
            <a:r>
              <a:rPr lang="en-US" altLang="zh-CN" sz="2800" b="1" dirty="0">
                <a:latin typeface="Helvetica" charset="0"/>
                <a:ea typeface="Helvetica" charset="0"/>
                <a:cs typeface="Helvetica" charset="0"/>
              </a:rPr>
              <a:t>(v)</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t>
            </a:r>
            <a:r>
              <a:rPr lang="en-US" altLang="zh-CN" sz="2800" b="1" dirty="0">
                <a:latin typeface="Helvetica" charset="0"/>
                <a:ea typeface="Helvetica" charset="0"/>
                <a:cs typeface="Helvetica" charset="0"/>
              </a:rPr>
              <a:t>and Decision-Making Style </a:t>
            </a:r>
          </a:p>
          <a:p>
            <a:r>
              <a:rPr lang="en-US" altLang="zh-CN" sz="2800" b="1" dirty="0">
                <a:latin typeface="Helvetica" charset="0"/>
                <a:ea typeface="Helvetica" charset="0"/>
                <a:cs typeface="Helvetica" charset="0"/>
              </a:rPr>
              <a:t> </a:t>
            </a:r>
          </a:p>
          <a:p>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788E31D1-46DC-3B8E-B1B6-DC28DCF19975}"/>
              </a:ext>
            </a:extLst>
          </p:cNvPr>
          <p:cNvSpPr/>
          <p:nvPr/>
        </p:nvSpPr>
        <p:spPr>
          <a:xfrm>
            <a:off x="1303020" y="2670155"/>
            <a:ext cx="5697377" cy="4247317"/>
          </a:xfrm>
          <a:prstGeom prst="rect">
            <a:avLst/>
          </a:prstGeom>
        </p:spPr>
        <p:txBody>
          <a:bodyPr wrap="square">
            <a:spAutoFit/>
          </a:bodyPr>
          <a:lstStyle/>
          <a:p>
            <a:r>
              <a:rPr lang="en-US" dirty="0">
                <a:solidFill>
                  <a:schemeClr val="accent2"/>
                </a:solidFill>
                <a:latin typeface="Helvetica" pitchFamily="2" charset="0"/>
              </a:rPr>
              <a:t>positive moods apparently are associated with factors conducive to creativity, and people will even claim a bad mood as an excuse for failure (Baumgardner, Lake, &amp; Arkin, 1985)</a:t>
            </a:r>
            <a:r>
              <a:rPr lang="en-US" altLang="zh-CN" dirty="0">
                <a:solidFill>
                  <a:schemeClr val="accent2"/>
                </a:solidFill>
                <a:latin typeface="Helvetica" pitchFamily="2" charset="0"/>
              </a:rPr>
              <a:t>;</a:t>
            </a:r>
          </a:p>
          <a:p>
            <a:endParaRPr lang="en-US" altLang="zh-CN" dirty="0">
              <a:solidFill>
                <a:schemeClr val="accent2"/>
              </a:solidFill>
              <a:latin typeface="Helvetica" pitchFamily="2" charset="0"/>
            </a:endParaRPr>
          </a:p>
          <a:p>
            <a:r>
              <a:rPr lang="en-US" altLang="zh-CN" dirty="0">
                <a:solidFill>
                  <a:schemeClr val="accent2"/>
                </a:solidFill>
                <a:latin typeface="Helvetica" pitchFamily="2" charset="0"/>
              </a:rPr>
              <a:t>happy people emerge as especially flexible decision makers. </a:t>
            </a:r>
          </a:p>
          <a:p>
            <a:endParaRPr lang="en-US" altLang="zh-CN" dirty="0">
              <a:solidFill>
                <a:schemeClr val="accent2"/>
              </a:solidFill>
              <a:latin typeface="Helvetica" pitchFamily="2" charset="0"/>
            </a:endParaRPr>
          </a:p>
          <a:p>
            <a:r>
              <a:rPr lang="en-US" altLang="zh-CN" dirty="0">
                <a:solidFill>
                  <a:schemeClr val="accent1"/>
                </a:solidFill>
                <a:latin typeface="Helvetica" pitchFamily="2" charset="0"/>
              </a:rPr>
              <a:t>Sad people, on the other hand, are more likely to be careful and to mull over their decisions. For example, sad people feel alerted that something is amiss, so they correct their stereotypes</a:t>
            </a:r>
          </a:p>
          <a:p>
            <a:endParaRPr lang="en-US" altLang="zh-CN" dirty="0">
              <a:solidFill>
                <a:schemeClr val="accent1"/>
              </a:solidFill>
              <a:latin typeface="Helvetica" pitchFamily="2" charset="0"/>
            </a:endParaRPr>
          </a:p>
          <a:p>
            <a:r>
              <a:rPr lang="en-US" dirty="0">
                <a:solidFill>
                  <a:schemeClr val="accent1"/>
                </a:solidFill>
                <a:latin typeface="Helvetica" pitchFamily="2" charset="0"/>
              </a:rPr>
              <a:t>focus on details, neglecting the big picture (Gasper &amp; </a:t>
            </a:r>
            <a:r>
              <a:rPr lang="en-US" dirty="0" err="1">
                <a:solidFill>
                  <a:schemeClr val="accent1"/>
                </a:solidFill>
                <a:latin typeface="Helvetica" pitchFamily="2" charset="0"/>
              </a:rPr>
              <a:t>Clore</a:t>
            </a:r>
            <a:r>
              <a:rPr lang="en-US" dirty="0">
                <a:solidFill>
                  <a:schemeClr val="accent1"/>
                </a:solidFill>
                <a:latin typeface="Helvetica" pitchFamily="2" charset="0"/>
              </a:rPr>
              <a:t>, 2002) </a:t>
            </a:r>
          </a:p>
        </p:txBody>
      </p:sp>
      <p:pic>
        <p:nvPicPr>
          <p:cNvPr id="5" name="Picture 4">
            <a:extLst>
              <a:ext uri="{FF2B5EF4-FFF2-40B4-BE49-F238E27FC236}">
                <a16:creationId xmlns:a16="http://schemas.microsoft.com/office/drawing/2014/main" id="{384C69D8-F731-0DE7-76F9-12BD4E914163}"/>
              </a:ext>
            </a:extLst>
          </p:cNvPr>
          <p:cNvPicPr>
            <a:picLocks noChangeAspect="1"/>
          </p:cNvPicPr>
          <p:nvPr/>
        </p:nvPicPr>
        <p:blipFill>
          <a:blip r:embed="rId3"/>
          <a:stretch>
            <a:fillRect/>
          </a:stretch>
        </p:blipFill>
        <p:spPr>
          <a:xfrm>
            <a:off x="7984944" y="1851660"/>
            <a:ext cx="4064245" cy="5006340"/>
          </a:xfrm>
          <a:prstGeom prst="rect">
            <a:avLst/>
          </a:prstGeom>
        </p:spPr>
      </p:pic>
    </p:spTree>
    <p:extLst>
      <p:ext uri="{BB962C8B-B14F-4D97-AF65-F5344CB8AC3E}">
        <p14:creationId xmlns:p14="http://schemas.microsoft.com/office/powerpoint/2010/main" val="1711356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latin typeface="Helvetica" pitchFamily="2" charset="0"/>
              </a:rPr>
              <a:t>Mood and Persuasion </a:t>
            </a:r>
            <a:endParaRPr lang="en-US" dirty="0">
              <a:solidFill>
                <a:schemeClr val="accent1"/>
              </a:solidFill>
              <a:latin typeface="Helvetica" pitchFamily="2" charset="0"/>
            </a:endParaRPr>
          </a:p>
        </p:txBody>
      </p:sp>
      <p:sp>
        <p:nvSpPr>
          <p:cNvPr id="5" name="Rectangle 4">
            <a:extLst>
              <a:ext uri="{FF2B5EF4-FFF2-40B4-BE49-F238E27FC236}">
                <a16:creationId xmlns:a16="http://schemas.microsoft.com/office/drawing/2014/main" id="{61599CE5-F500-1475-BD50-4036D2A9DA8B}"/>
              </a:ext>
            </a:extLst>
          </p:cNvPr>
          <p:cNvSpPr/>
          <p:nvPr/>
        </p:nvSpPr>
        <p:spPr>
          <a:xfrm>
            <a:off x="838200" y="1336745"/>
            <a:ext cx="9515168" cy="707886"/>
          </a:xfrm>
          <a:prstGeom prst="rect">
            <a:avLst/>
          </a:prstGeom>
        </p:spPr>
        <p:txBody>
          <a:bodyPr wrap="square">
            <a:spAutoFit/>
          </a:bodyPr>
          <a:lstStyle/>
          <a:p>
            <a:r>
              <a:rPr lang="en-US" sz="2000" dirty="0">
                <a:latin typeface="Helvetica" pitchFamily="2" charset="0"/>
              </a:rPr>
              <a:t>cheerful people are more compliant with persuasive communications, whereas angry or uncomfortable people are generally less compliant. </a:t>
            </a:r>
          </a:p>
        </p:txBody>
      </p:sp>
      <p:pic>
        <p:nvPicPr>
          <p:cNvPr id="6" name="Picture 5">
            <a:extLst>
              <a:ext uri="{FF2B5EF4-FFF2-40B4-BE49-F238E27FC236}">
                <a16:creationId xmlns:a16="http://schemas.microsoft.com/office/drawing/2014/main" id="{65109A06-3413-8544-78E3-C72B99B6BEF3}"/>
              </a:ext>
            </a:extLst>
          </p:cNvPr>
          <p:cNvPicPr>
            <a:picLocks noChangeAspect="1"/>
          </p:cNvPicPr>
          <p:nvPr/>
        </p:nvPicPr>
        <p:blipFill>
          <a:blip r:embed="rId2"/>
          <a:stretch>
            <a:fillRect/>
          </a:stretch>
        </p:blipFill>
        <p:spPr>
          <a:xfrm>
            <a:off x="34633" y="2438402"/>
            <a:ext cx="12166600" cy="4419600"/>
          </a:xfrm>
          <a:prstGeom prst="rect">
            <a:avLst/>
          </a:prstGeom>
        </p:spPr>
      </p:pic>
    </p:spTree>
    <p:extLst>
      <p:ext uri="{BB962C8B-B14F-4D97-AF65-F5344CB8AC3E}">
        <p14:creationId xmlns:p14="http://schemas.microsoft.com/office/powerpoint/2010/main" val="173527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594359" y="909734"/>
            <a:ext cx="10594571" cy="849162"/>
          </a:xfrm>
        </p:spPr>
        <p:txBody>
          <a:bodyPr vert="horz" lIns="91440" tIns="45720" rIns="91440" bIns="45720" rtlCol="0" anchor="ctr">
            <a:normAutofit/>
          </a:bodyPr>
          <a:lstStyle/>
          <a:p>
            <a:r>
              <a:rPr lang="en-US" sz="4000" b="1" dirty="0">
                <a:solidFill>
                  <a:schemeClr val="accent2"/>
                </a:solidFill>
                <a:latin typeface="Helvetica" pitchFamily="2" charset="0"/>
              </a:rPr>
              <a:t>Mood and Well-Being </a:t>
            </a:r>
          </a:p>
        </p:txBody>
      </p:sp>
      <p:sp>
        <p:nvSpPr>
          <p:cNvPr id="4" name="TextBox 3">
            <a:extLst>
              <a:ext uri="{FF2B5EF4-FFF2-40B4-BE49-F238E27FC236}">
                <a16:creationId xmlns:a16="http://schemas.microsoft.com/office/drawing/2014/main" id="{B190218A-D5BE-CA39-E67A-9594F9D497A2}"/>
              </a:ext>
            </a:extLst>
          </p:cNvPr>
          <p:cNvSpPr txBox="1"/>
          <p:nvPr/>
        </p:nvSpPr>
        <p:spPr>
          <a:xfrm>
            <a:off x="6399263" y="2491907"/>
            <a:ext cx="3618960" cy="2960682"/>
          </a:xfrm>
          <a:prstGeom prst="rect">
            <a:avLst/>
          </a:prstGeom>
          <a:noFill/>
        </p:spPr>
        <p:txBody>
          <a:bodyPr wrap="square" rtlCol="0">
            <a:spAutoFit/>
          </a:bodyPr>
          <a:lstStyle/>
          <a:p>
            <a:pPr>
              <a:lnSpc>
                <a:spcPct val="150000"/>
              </a:lnSpc>
            </a:pPr>
            <a:r>
              <a:rPr lang="en-US" i="1" dirty="0">
                <a:solidFill>
                  <a:schemeClr val="accent2"/>
                </a:solidFill>
                <a:latin typeface="Helvetica" pitchFamily="2" charset="0"/>
              </a:rPr>
              <a:t>Cheerful people have a variety of advantages, as we have seen. These culminate in a wide array of general life outcomes: Being happy improves health, friendships, marriage, income, and performance </a:t>
            </a:r>
          </a:p>
        </p:txBody>
      </p:sp>
      <p:pic>
        <p:nvPicPr>
          <p:cNvPr id="3" name="Picture 2">
            <a:extLst>
              <a:ext uri="{FF2B5EF4-FFF2-40B4-BE49-F238E27FC236}">
                <a16:creationId xmlns:a16="http://schemas.microsoft.com/office/drawing/2014/main" id="{916269BF-7BA9-B693-C02A-72E63AB82F37}"/>
              </a:ext>
            </a:extLst>
          </p:cNvPr>
          <p:cNvPicPr>
            <a:picLocks noChangeAspect="1"/>
          </p:cNvPicPr>
          <p:nvPr/>
        </p:nvPicPr>
        <p:blipFill>
          <a:blip r:embed="rId2"/>
          <a:stretch>
            <a:fillRect/>
          </a:stretch>
        </p:blipFill>
        <p:spPr>
          <a:xfrm>
            <a:off x="858462" y="1661914"/>
            <a:ext cx="4104704" cy="5099104"/>
          </a:xfrm>
          <a:prstGeom prst="rect">
            <a:avLst/>
          </a:prstGeom>
        </p:spPr>
      </p:pic>
    </p:spTree>
    <p:extLst>
      <p:ext uri="{BB962C8B-B14F-4D97-AF65-F5344CB8AC3E}">
        <p14:creationId xmlns:p14="http://schemas.microsoft.com/office/powerpoint/2010/main" val="1117702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0DE71-795A-1647-B02F-90438D4732BA}"/>
              </a:ext>
            </a:extLst>
          </p:cNvPr>
          <p:cNvSpPr>
            <a:spLocks noGrp="1"/>
          </p:cNvSpPr>
          <p:nvPr>
            <p:ph type="title"/>
          </p:nvPr>
        </p:nvSpPr>
        <p:spPr>
          <a:xfrm>
            <a:off x="1093122" y="2863225"/>
            <a:ext cx="10594571" cy="849162"/>
          </a:xfrm>
        </p:spPr>
        <p:txBody>
          <a:bodyPr vert="horz" lIns="91440" tIns="45720" rIns="91440" bIns="45720" rtlCol="0" anchor="ctr">
            <a:normAutofit/>
          </a:bodyPr>
          <a:lstStyle/>
          <a:p>
            <a:pPr algn="ctr"/>
            <a:r>
              <a:rPr lang="en-US" b="1" dirty="0">
                <a:solidFill>
                  <a:schemeClr val="accent1"/>
                </a:solidFill>
                <a:latin typeface="Helvetica" pitchFamily="2" charset="0"/>
              </a:rPr>
              <a:t>Affect versus Cognition </a:t>
            </a:r>
          </a:p>
        </p:txBody>
      </p:sp>
    </p:spTree>
    <p:extLst>
      <p:ext uri="{BB962C8B-B14F-4D97-AF65-F5344CB8AC3E}">
        <p14:creationId xmlns:p14="http://schemas.microsoft.com/office/powerpoint/2010/main" val="2067779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712" y="-241799"/>
            <a:ext cx="10515600" cy="1845671"/>
          </a:xfrm>
        </p:spPr>
        <p:txBody>
          <a:bodyPr>
            <a:normAutofit/>
          </a:bodyPr>
          <a:lstStyle/>
          <a:p>
            <a:r>
              <a:rPr lang="en-US" b="1" dirty="0">
                <a:solidFill>
                  <a:schemeClr val="accent1"/>
                </a:solidFill>
                <a:latin typeface="Helvetica" charset="0"/>
                <a:ea typeface="Helvetica" charset="0"/>
                <a:cs typeface="Helvetica" charset="0"/>
              </a:rPr>
              <a:t>The Separate-Systems View </a:t>
            </a:r>
          </a:p>
        </p:txBody>
      </p:sp>
      <p:sp>
        <p:nvSpPr>
          <p:cNvPr id="5" name="Content Placeholder 4">
            <a:extLst>
              <a:ext uri="{FF2B5EF4-FFF2-40B4-BE49-F238E27FC236}">
                <a16:creationId xmlns:a16="http://schemas.microsoft.com/office/drawing/2014/main" id="{070F7699-F974-9C9B-7EA9-64186B10F79F}"/>
              </a:ext>
            </a:extLst>
          </p:cNvPr>
          <p:cNvSpPr>
            <a:spLocks noGrp="1"/>
          </p:cNvSpPr>
          <p:nvPr>
            <p:ph idx="1"/>
          </p:nvPr>
        </p:nvSpPr>
        <p:spPr>
          <a:xfrm>
            <a:off x="838200" y="1603871"/>
            <a:ext cx="10515600" cy="4921619"/>
          </a:xfrm>
        </p:spPr>
        <p:txBody>
          <a:bodyPr>
            <a:normAutofit fontScale="70000" lnSpcReduction="20000"/>
          </a:bodyPr>
          <a:lstStyle/>
          <a:p>
            <a:r>
              <a:rPr lang="en-US" dirty="0">
                <a:latin typeface="Helvetica" pitchFamily="2" charset="0"/>
              </a:rPr>
              <a:t>Affective reactions are primary. Evaluations are made and then justified; decisions are based on preference rather than computation. (Romantic involvements are a prime example of not choosing based on a cognitive list of pros and cons.)</a:t>
            </a:r>
          </a:p>
          <a:p>
            <a:r>
              <a:rPr lang="en-US" dirty="0">
                <a:latin typeface="Helvetica" pitchFamily="2" charset="0"/>
              </a:rPr>
              <a:t>Affect is basic. Evaluation is a major and universal component of virtually all perception and meaning. It is difficult to understand something without evaluating it. </a:t>
            </a:r>
          </a:p>
          <a:p>
            <a:r>
              <a:rPr lang="en-US" dirty="0">
                <a:latin typeface="Helvetica" pitchFamily="2" charset="0"/>
              </a:rPr>
              <a:t>Affective reactions are inescapable. They are demandingly present in a way that simple knowledge is not. (Attraction is harder to ignore than the other person’s career plans.)</a:t>
            </a:r>
          </a:p>
          <a:p>
            <a:r>
              <a:rPr lang="en-US" dirty="0">
                <a:latin typeface="Helvetica" pitchFamily="2" charset="0"/>
              </a:rPr>
              <a:t>Affective reactions tend to be irrevocable, in contrast to cognitive judgments. One’s feelings cannot be wrong, but one’s beliefs can be; hence, affect is less vulnerable to persuasion than cognition. (As parents of adolescents constantly discover, other people’s feelings of love and anger do not respond well to counterargument.)</a:t>
            </a:r>
          </a:p>
          <a:p>
            <a:r>
              <a:rPr lang="en-US" dirty="0">
                <a:latin typeface="Helvetica" pitchFamily="2" charset="0"/>
              </a:rPr>
              <a:t>Affect implicates the self </a:t>
            </a:r>
          </a:p>
          <a:p>
            <a:r>
              <a:rPr lang="en-US" dirty="0">
                <a:latin typeface="Helvetica" pitchFamily="2" charset="0"/>
              </a:rPr>
              <a:t>Affective judgments are difficult to verbalize. </a:t>
            </a:r>
          </a:p>
          <a:p>
            <a:r>
              <a:rPr lang="en-US" dirty="0">
                <a:latin typeface="Helvetica" pitchFamily="2" charset="0"/>
              </a:rPr>
              <a:t>Affective reactions may not depend on cognition. </a:t>
            </a:r>
          </a:p>
          <a:p>
            <a:r>
              <a:rPr lang="en-US" dirty="0">
                <a:latin typeface="Helvetica" pitchFamily="2" charset="0"/>
              </a:rPr>
              <a:t>Affective reactions may be separated from content knowledge. </a:t>
            </a:r>
          </a:p>
        </p:txBody>
      </p:sp>
    </p:spTree>
    <p:extLst>
      <p:ext uri="{BB962C8B-B14F-4D97-AF65-F5344CB8AC3E}">
        <p14:creationId xmlns:p14="http://schemas.microsoft.com/office/powerpoint/2010/main" val="526612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A6766EC-460E-24AC-652D-B13838B00FA7}"/>
              </a:ext>
            </a:extLst>
          </p:cNvPr>
          <p:cNvSpPr txBox="1">
            <a:spLocks/>
          </p:cNvSpPr>
          <p:nvPr/>
        </p:nvSpPr>
        <p:spPr>
          <a:xfrm>
            <a:off x="505229" y="565301"/>
            <a:ext cx="10594571" cy="84916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solidFill>
                <a:latin typeface="Helvetica" charset="0"/>
                <a:ea typeface="Helvetica" charset="0"/>
                <a:cs typeface="Helvetica" charset="0"/>
              </a:rPr>
              <a:t>The Separate-Systems View </a:t>
            </a:r>
          </a:p>
          <a:p>
            <a:r>
              <a:rPr lang="en-US" b="1" dirty="0"/>
              <a:t>Evidence from Mere Exposure Research </a:t>
            </a:r>
            <a:endParaRPr lang="en-US" dirty="0"/>
          </a:p>
        </p:txBody>
      </p:sp>
      <p:pic>
        <p:nvPicPr>
          <p:cNvPr id="6145" name="Picture 1" descr="page682image65432336">
            <a:extLst>
              <a:ext uri="{FF2B5EF4-FFF2-40B4-BE49-F238E27FC236}">
                <a16:creationId xmlns:a16="http://schemas.microsoft.com/office/drawing/2014/main" id="{9D554834-85C9-C8BB-BFF9-05071E4EB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298" y="1771560"/>
            <a:ext cx="4054022" cy="4530437"/>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Selective Attention Theories (Definition and List) | Practical Psychology">
            <a:extLst>
              <a:ext uri="{FF2B5EF4-FFF2-40B4-BE49-F238E27FC236}">
                <a16:creationId xmlns:a16="http://schemas.microsoft.com/office/drawing/2014/main" id="{6DC816A5-16F3-F202-5C02-61029BD327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27" y="1771560"/>
            <a:ext cx="5736793" cy="43364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895A26-8AD3-FF64-72EE-8FE2BE252FE2}"/>
              </a:ext>
            </a:extLst>
          </p:cNvPr>
          <p:cNvSpPr/>
          <p:nvPr/>
        </p:nvSpPr>
        <p:spPr>
          <a:xfrm>
            <a:off x="1454225" y="6108033"/>
            <a:ext cx="2383986" cy="369332"/>
          </a:xfrm>
          <a:prstGeom prst="rect">
            <a:avLst/>
          </a:prstGeom>
        </p:spPr>
        <p:txBody>
          <a:bodyPr wrap="none">
            <a:spAutoFit/>
          </a:bodyPr>
          <a:lstStyle/>
          <a:p>
            <a:r>
              <a:rPr lang="en-US" b="1" dirty="0">
                <a:latin typeface="TimesNewRomanPS"/>
              </a:rPr>
              <a:t>dichotic listening task </a:t>
            </a:r>
            <a:endParaRPr lang="en-US" dirty="0"/>
          </a:p>
        </p:txBody>
      </p:sp>
    </p:spTree>
    <p:extLst>
      <p:ext uri="{BB962C8B-B14F-4D97-AF65-F5344CB8AC3E}">
        <p14:creationId xmlns:p14="http://schemas.microsoft.com/office/powerpoint/2010/main" val="1406566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8A6766EC-460E-24AC-652D-B13838B00FA7}"/>
              </a:ext>
            </a:extLst>
          </p:cNvPr>
          <p:cNvSpPr txBox="1">
            <a:spLocks/>
          </p:cNvSpPr>
          <p:nvPr/>
        </p:nvSpPr>
        <p:spPr>
          <a:xfrm>
            <a:off x="505229" y="382456"/>
            <a:ext cx="10594571" cy="121849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solidFill>
                <a:latin typeface="Helvetica" charset="0"/>
                <a:ea typeface="Helvetica" charset="0"/>
                <a:cs typeface="Helvetica" charset="0"/>
              </a:rPr>
              <a:t>The Separate-Systems View </a:t>
            </a:r>
          </a:p>
          <a:p>
            <a:endParaRPr lang="en-US" b="1" dirty="0">
              <a:solidFill>
                <a:schemeClr val="accent1"/>
              </a:solidFill>
              <a:latin typeface="Helvetica" charset="0"/>
              <a:ea typeface="Helvetica" charset="0"/>
              <a:cs typeface="Helvetica" charset="0"/>
            </a:endParaRPr>
          </a:p>
          <a:p>
            <a:r>
              <a:rPr lang="en-US" b="1" dirty="0">
                <a:latin typeface="Times" pitchFamily="2" charset="0"/>
              </a:rPr>
              <a:t>Evidence from Person Perception, Attribution, and Attitude Research </a:t>
            </a:r>
          </a:p>
        </p:txBody>
      </p:sp>
      <p:sp>
        <p:nvSpPr>
          <p:cNvPr id="2" name="Rectangle 1">
            <a:extLst>
              <a:ext uri="{FF2B5EF4-FFF2-40B4-BE49-F238E27FC236}">
                <a16:creationId xmlns:a16="http://schemas.microsoft.com/office/drawing/2014/main" id="{D9CF79F0-4FF1-FA3B-4149-B8A2D592E160}"/>
              </a:ext>
            </a:extLst>
          </p:cNvPr>
          <p:cNvSpPr/>
          <p:nvPr/>
        </p:nvSpPr>
        <p:spPr>
          <a:xfrm>
            <a:off x="505229" y="1771560"/>
            <a:ext cx="6096000" cy="923330"/>
          </a:xfrm>
          <a:prstGeom prst="rect">
            <a:avLst/>
          </a:prstGeom>
        </p:spPr>
        <p:txBody>
          <a:bodyPr>
            <a:spAutoFit/>
          </a:bodyPr>
          <a:lstStyle/>
          <a:p>
            <a:pPr marL="285750" indent="-285750">
              <a:buFont typeface="Arial" panose="020B0604020202020204" pitchFamily="34" charset="0"/>
              <a:buChar char="•"/>
            </a:pPr>
            <a:r>
              <a:rPr lang="en-US" dirty="0">
                <a:solidFill>
                  <a:schemeClr val="accent2"/>
                </a:solidFill>
                <a:latin typeface="TimesNewRomanPSMT"/>
              </a:rPr>
              <a:t>as you are forming an impression of someone at a party, your affective response is likely to occur independently of your later ability to remember details about the person. </a:t>
            </a:r>
            <a:endParaRPr lang="en-US" dirty="0">
              <a:solidFill>
                <a:schemeClr val="accent2"/>
              </a:solidFill>
            </a:endParaRPr>
          </a:p>
        </p:txBody>
      </p:sp>
      <p:pic>
        <p:nvPicPr>
          <p:cNvPr id="3" name="Picture 2">
            <a:extLst>
              <a:ext uri="{FF2B5EF4-FFF2-40B4-BE49-F238E27FC236}">
                <a16:creationId xmlns:a16="http://schemas.microsoft.com/office/drawing/2014/main" id="{05716A20-BCB3-A420-9260-C65F8BB15DCE}"/>
              </a:ext>
            </a:extLst>
          </p:cNvPr>
          <p:cNvPicPr>
            <a:picLocks noChangeAspect="1"/>
          </p:cNvPicPr>
          <p:nvPr/>
        </p:nvPicPr>
        <p:blipFill>
          <a:blip r:embed="rId2"/>
          <a:stretch>
            <a:fillRect/>
          </a:stretch>
        </p:blipFill>
        <p:spPr>
          <a:xfrm>
            <a:off x="8060921" y="1447464"/>
            <a:ext cx="3625850" cy="2494851"/>
          </a:xfrm>
          <a:prstGeom prst="rect">
            <a:avLst/>
          </a:prstGeom>
        </p:spPr>
      </p:pic>
      <p:sp>
        <p:nvSpPr>
          <p:cNvPr id="4" name="Rectangle 3">
            <a:extLst>
              <a:ext uri="{FF2B5EF4-FFF2-40B4-BE49-F238E27FC236}">
                <a16:creationId xmlns:a16="http://schemas.microsoft.com/office/drawing/2014/main" id="{1BEF73AB-7906-385D-6C49-812990818F29}"/>
              </a:ext>
            </a:extLst>
          </p:cNvPr>
          <p:cNvSpPr/>
          <p:nvPr/>
        </p:nvSpPr>
        <p:spPr>
          <a:xfrm>
            <a:off x="558844" y="2865500"/>
            <a:ext cx="4980851" cy="400110"/>
          </a:xfrm>
          <a:prstGeom prst="rect">
            <a:avLst/>
          </a:prstGeom>
        </p:spPr>
        <p:txBody>
          <a:bodyPr wrap="none">
            <a:spAutoFit/>
          </a:bodyPr>
          <a:lstStyle/>
          <a:p>
            <a:r>
              <a:rPr lang="en-US" sz="2000" b="1" dirty="0">
                <a:latin typeface="TimesNewRomanPS"/>
              </a:rPr>
              <a:t>Associative Networks: Organizing Memory </a:t>
            </a:r>
            <a:endParaRPr lang="en-US" sz="2000" dirty="0"/>
          </a:p>
        </p:txBody>
      </p:sp>
      <p:sp>
        <p:nvSpPr>
          <p:cNvPr id="7" name="Rectangle 6">
            <a:extLst>
              <a:ext uri="{FF2B5EF4-FFF2-40B4-BE49-F238E27FC236}">
                <a16:creationId xmlns:a16="http://schemas.microsoft.com/office/drawing/2014/main" id="{8F274009-AEBB-4FF4-5173-AA5B5AE113A2}"/>
              </a:ext>
            </a:extLst>
          </p:cNvPr>
          <p:cNvSpPr/>
          <p:nvPr/>
        </p:nvSpPr>
        <p:spPr>
          <a:xfrm>
            <a:off x="505229" y="3223059"/>
            <a:ext cx="4980851" cy="646331"/>
          </a:xfrm>
          <a:prstGeom prst="rect">
            <a:avLst/>
          </a:prstGeom>
        </p:spPr>
        <p:txBody>
          <a:bodyPr wrap="square">
            <a:spAutoFit/>
          </a:bodyPr>
          <a:lstStyle/>
          <a:p>
            <a:r>
              <a:rPr lang="en-US" dirty="0">
                <a:latin typeface="TimesNewRomanPSMT"/>
              </a:rPr>
              <a:t>exact format of the </a:t>
            </a:r>
            <a:r>
              <a:rPr lang="en-US" dirty="0">
                <a:solidFill>
                  <a:schemeClr val="accent2"/>
                </a:solidFill>
                <a:latin typeface="TimesNewRomanPSMT"/>
              </a:rPr>
              <a:t>representation</a:t>
            </a:r>
            <a:r>
              <a:rPr lang="en-US" dirty="0">
                <a:latin typeface="TimesNewRomanPSMT"/>
              </a:rPr>
              <a:t> is called a memory code. </a:t>
            </a:r>
            <a:endParaRPr lang="en-US" dirty="0"/>
          </a:p>
        </p:txBody>
      </p:sp>
      <p:pic>
        <p:nvPicPr>
          <p:cNvPr id="7170" name="Picture 2" descr="Model of a human associative memory. | Download Scientific Diagram">
            <a:extLst>
              <a:ext uri="{FF2B5EF4-FFF2-40B4-BE49-F238E27FC236}">
                <a16:creationId xmlns:a16="http://schemas.microsoft.com/office/drawing/2014/main" id="{B36BD85B-34F3-2F26-833D-EE26292EB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52070"/>
            <a:ext cx="4649355" cy="18433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5EF3B31-01C1-70F8-9F2C-CB4DD5EF9FC2}"/>
              </a:ext>
            </a:extLst>
          </p:cNvPr>
          <p:cNvSpPr/>
          <p:nvPr/>
        </p:nvSpPr>
        <p:spPr>
          <a:xfrm>
            <a:off x="5012921" y="5866941"/>
            <a:ext cx="6096000" cy="923330"/>
          </a:xfrm>
          <a:prstGeom prst="rect">
            <a:avLst/>
          </a:prstGeom>
          <a:solidFill>
            <a:schemeClr val="accent3">
              <a:lumMod val="20000"/>
              <a:lumOff val="80000"/>
            </a:schemeClr>
          </a:solidFill>
        </p:spPr>
        <p:txBody>
          <a:bodyPr>
            <a:spAutoFit/>
          </a:bodyPr>
          <a:lstStyle/>
          <a:p>
            <a:r>
              <a:rPr lang="en-US" altLang="zh-CN" dirty="0">
                <a:solidFill>
                  <a:schemeClr val="accent2"/>
                </a:solidFill>
                <a:latin typeface="TimesNewRomanPSMT"/>
              </a:rPr>
              <a:t>In</a:t>
            </a:r>
            <a:r>
              <a:rPr lang="zh-CN" altLang="en-US" dirty="0">
                <a:solidFill>
                  <a:schemeClr val="accent2"/>
                </a:solidFill>
                <a:latin typeface="TimesNewRomanPSMT"/>
              </a:rPr>
              <a:t> </a:t>
            </a:r>
            <a:r>
              <a:rPr lang="en-US" dirty="0">
                <a:solidFill>
                  <a:schemeClr val="accent2"/>
                </a:solidFill>
                <a:latin typeface="TimesNewRomanPSMT"/>
              </a:rPr>
              <a:t>associative memory models, activation spreads: Recall starts at one point (e.g., the woman) and moves out along links between the nodes (A. M. Collins &amp; Loftus, 1975). </a:t>
            </a:r>
            <a:endParaRPr lang="en-US" dirty="0">
              <a:solidFill>
                <a:schemeClr val="accent2"/>
              </a:solidFill>
            </a:endParaRPr>
          </a:p>
        </p:txBody>
      </p:sp>
      <p:pic>
        <p:nvPicPr>
          <p:cNvPr id="7171" name="Picture 3" descr="page174image65324464">
            <a:extLst>
              <a:ext uri="{FF2B5EF4-FFF2-40B4-BE49-F238E27FC236}">
                <a16:creationId xmlns:a16="http://schemas.microsoft.com/office/drawing/2014/main" id="{E4B60D48-9716-72BE-D9F9-5CAFF7F76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080" y="3362379"/>
            <a:ext cx="57277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47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173image65047600">
            <a:extLst>
              <a:ext uri="{FF2B5EF4-FFF2-40B4-BE49-F238E27FC236}">
                <a16:creationId xmlns:a16="http://schemas.microsoft.com/office/drawing/2014/main" id="{D1EA41F3-720C-70D2-3E04-C9E4E7427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195" y="0"/>
            <a:ext cx="6400799" cy="687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126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charset="0"/>
                <a:ea typeface="Helvetica" charset="0"/>
                <a:cs typeface="Helvetica" charset="0"/>
              </a:rPr>
              <a:t>The Separate-Systems View </a:t>
            </a:r>
          </a:p>
        </p:txBody>
      </p:sp>
      <p:sp>
        <p:nvSpPr>
          <p:cNvPr id="5" name="Content Placeholder 4">
            <a:extLst>
              <a:ext uri="{FF2B5EF4-FFF2-40B4-BE49-F238E27FC236}">
                <a16:creationId xmlns:a16="http://schemas.microsoft.com/office/drawing/2014/main" id="{AA18CA92-28E9-B502-9571-FCB2EF9664EC}"/>
              </a:ext>
            </a:extLst>
          </p:cNvPr>
          <p:cNvSpPr>
            <a:spLocks noGrp="1"/>
          </p:cNvSpPr>
          <p:nvPr>
            <p:ph idx="1"/>
          </p:nvPr>
        </p:nvSpPr>
        <p:spPr/>
        <p:txBody>
          <a:bodyPr>
            <a:normAutofit/>
          </a:bodyPr>
          <a:lstStyle/>
          <a:p>
            <a:r>
              <a:rPr lang="en-US" dirty="0">
                <a:latin typeface="Times" pitchFamily="2" charset="0"/>
              </a:rPr>
              <a:t>Coordinated physiological responses associated with emotion can be triggered without either sophisticated information processing or awareness of its objects. Thus, emotions are non-cognitive (i.e. </a:t>
            </a:r>
            <a:r>
              <a:rPr lang="en-US" b="1" dirty="0">
                <a:latin typeface="Times" pitchFamily="2" charset="0"/>
              </a:rPr>
              <a:t>cognitions are not an integral component of emotion</a:t>
            </a:r>
            <a:r>
              <a:rPr lang="en-US" dirty="0">
                <a:latin typeface="Times" pitchFamily="2" charset="0"/>
              </a:rPr>
              <a:t>).</a:t>
            </a:r>
          </a:p>
          <a:p>
            <a:endParaRPr lang="en-US" dirty="0">
              <a:latin typeface="Times" pitchFamily="2" charset="0"/>
            </a:endParaRPr>
          </a:p>
        </p:txBody>
      </p:sp>
      <p:pic>
        <p:nvPicPr>
          <p:cNvPr id="1026" name="Picture 2" descr="Negative Subliminal Stimuli and Emotional Manipulation">
            <a:extLst>
              <a:ext uri="{FF2B5EF4-FFF2-40B4-BE49-F238E27FC236}">
                <a16:creationId xmlns:a16="http://schemas.microsoft.com/office/drawing/2014/main" id="{37FF6344-9A78-8D81-C63F-765A6ADC3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4001294"/>
            <a:ext cx="3689684" cy="19985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ntiers | Enhanced subliminal emotional responses to dynamic facial  expressions | Psychology">
            <a:extLst>
              <a:ext uri="{FF2B5EF4-FFF2-40B4-BE49-F238E27FC236}">
                <a16:creationId xmlns:a16="http://schemas.microsoft.com/office/drawing/2014/main" id="{BEBF36DF-D50B-022D-94F0-E5379362B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044" y="3317202"/>
            <a:ext cx="2643737" cy="35315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DCBF98-755E-1DCB-5977-CAE19E6F2B4A}"/>
              </a:ext>
            </a:extLst>
          </p:cNvPr>
          <p:cNvPicPr>
            <a:picLocks noChangeAspect="1"/>
          </p:cNvPicPr>
          <p:nvPr/>
        </p:nvPicPr>
        <p:blipFill>
          <a:blip r:embed="rId4"/>
          <a:stretch>
            <a:fillRect/>
          </a:stretch>
        </p:blipFill>
        <p:spPr>
          <a:xfrm>
            <a:off x="7943499" y="3445515"/>
            <a:ext cx="3863814" cy="3412485"/>
          </a:xfrm>
          <a:prstGeom prst="rect">
            <a:avLst/>
          </a:prstGeom>
        </p:spPr>
      </p:pic>
    </p:spTree>
    <p:extLst>
      <p:ext uri="{BB962C8B-B14F-4D97-AF65-F5344CB8AC3E}">
        <p14:creationId xmlns:p14="http://schemas.microsoft.com/office/powerpoint/2010/main" val="316464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0721-0578-8146-B72F-8C10BF3F1925}"/>
              </a:ext>
            </a:extLst>
          </p:cNvPr>
          <p:cNvSpPr>
            <a:spLocks noGrp="1"/>
          </p:cNvSpPr>
          <p:nvPr>
            <p:ph type="title"/>
          </p:nvPr>
        </p:nvSpPr>
        <p:spPr>
          <a:xfrm>
            <a:off x="838200" y="365125"/>
            <a:ext cx="10515600" cy="549275"/>
          </a:xfrm>
        </p:spPr>
        <p:txBody>
          <a:bodyPr>
            <a:normAutofit fontScale="90000"/>
          </a:bodyPr>
          <a:lstStyle/>
          <a:p>
            <a:r>
              <a:rPr lang="en-US" altLang="zh-CN" dirty="0">
                <a:latin typeface="Helvetica" charset="0"/>
                <a:ea typeface="Helvetica" charset="0"/>
                <a:cs typeface="Helvetica" charset="0"/>
              </a:rPr>
              <a:t>Recap</a:t>
            </a:r>
            <a:endParaRPr lang="x-none"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1940117" y="1512171"/>
            <a:ext cx="6597297" cy="4781286"/>
          </a:xfrm>
          <a:prstGeom prst="rect">
            <a:avLst/>
          </a:prstGeom>
        </p:spPr>
      </p:pic>
    </p:spTree>
    <p:extLst>
      <p:ext uri="{BB962C8B-B14F-4D97-AF65-F5344CB8AC3E}">
        <p14:creationId xmlns:p14="http://schemas.microsoft.com/office/powerpoint/2010/main" val="1772516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1EC8A-C981-A249-AD7C-1C0079C4AE4A}"/>
              </a:ext>
            </a:extLst>
          </p:cNvPr>
          <p:cNvSpPr>
            <a:spLocks noGrp="1"/>
          </p:cNvSpPr>
          <p:nvPr>
            <p:ph type="title"/>
          </p:nvPr>
        </p:nvSpPr>
        <p:spPr>
          <a:xfrm>
            <a:off x="594360" y="339117"/>
            <a:ext cx="11003280" cy="1619890"/>
          </a:xfrm>
        </p:spPr>
        <p:txBody>
          <a:bodyPr anchor="ctr">
            <a:normAutofit/>
          </a:bodyPr>
          <a:lstStyle/>
          <a:p>
            <a:r>
              <a:rPr lang="en-US" b="1" dirty="0">
                <a:solidFill>
                  <a:schemeClr val="accent1"/>
                </a:solidFill>
                <a:latin typeface="Helvetica" charset="0"/>
                <a:ea typeface="Helvetica" charset="0"/>
                <a:cs typeface="Helvetica" charset="0"/>
              </a:rPr>
              <a:t>The Separate-Systems View </a:t>
            </a:r>
            <a:br>
              <a:rPr lang="en-US" b="1" dirty="0">
                <a:solidFill>
                  <a:schemeClr val="accent1"/>
                </a:solidFill>
                <a:latin typeface="Helvetica" charset="0"/>
                <a:ea typeface="Helvetica" charset="0"/>
                <a:cs typeface="Helvetica" charset="0"/>
              </a:rPr>
            </a:br>
            <a:r>
              <a:rPr lang="en-US" b="1" dirty="0">
                <a:latin typeface="Helvetica" pitchFamily="2" charset="0"/>
              </a:rPr>
              <a:t>Objections</a:t>
            </a:r>
            <a:r>
              <a:rPr lang="en-US" b="1" dirty="0">
                <a:solidFill>
                  <a:schemeClr val="accent1"/>
                </a:solidFill>
                <a:latin typeface="Helvetica" pitchFamily="2" charset="0"/>
              </a:rPr>
              <a:t> </a:t>
            </a:r>
          </a:p>
        </p:txBody>
      </p:sp>
      <p:sp>
        <p:nvSpPr>
          <p:cNvPr id="5" name="Content Placeholder 4">
            <a:extLst>
              <a:ext uri="{FF2B5EF4-FFF2-40B4-BE49-F238E27FC236}">
                <a16:creationId xmlns:a16="http://schemas.microsoft.com/office/drawing/2014/main" id="{AA18CA92-28E9-B502-9571-FCB2EF9664EC}"/>
              </a:ext>
            </a:extLst>
          </p:cNvPr>
          <p:cNvSpPr>
            <a:spLocks noGrp="1"/>
          </p:cNvSpPr>
          <p:nvPr>
            <p:ph idx="1"/>
          </p:nvPr>
        </p:nvSpPr>
        <p:spPr>
          <a:xfrm>
            <a:off x="594360" y="2363313"/>
            <a:ext cx="5443828" cy="2994691"/>
          </a:xfrm>
          <a:solidFill>
            <a:schemeClr val="accent2">
              <a:lumMod val="20000"/>
              <a:lumOff val="80000"/>
            </a:schemeClr>
          </a:solidFill>
        </p:spPr>
        <p:txBody>
          <a:bodyPr>
            <a:normAutofit/>
          </a:bodyPr>
          <a:lstStyle/>
          <a:p>
            <a:r>
              <a:rPr lang="en-US" sz="2400" dirty="0">
                <a:latin typeface="Helvetica" pitchFamily="2" charset="0"/>
              </a:rPr>
              <a:t>the distinctions are less important than the possibility of subsuming both cognition and affect within one mental system</a:t>
            </a:r>
            <a:r>
              <a:rPr lang="en-US" altLang="zh-CN" sz="2400" dirty="0">
                <a:latin typeface="Helvetica" pitchFamily="2" charset="0"/>
              </a:rPr>
              <a:t>;</a:t>
            </a:r>
            <a:r>
              <a:rPr lang="en-US" sz="2400" dirty="0">
                <a:latin typeface="Helvetica" pitchFamily="2" charset="0"/>
              </a:rPr>
              <a:t> </a:t>
            </a:r>
          </a:p>
          <a:p>
            <a:r>
              <a:rPr lang="en-US" sz="2400" dirty="0">
                <a:latin typeface="Helvetica" pitchFamily="2" charset="0"/>
              </a:rPr>
              <a:t>Emotions are noncognitive in the first sense only, being </a:t>
            </a:r>
            <a:r>
              <a:rPr lang="en-US" sz="2400" dirty="0" err="1">
                <a:latin typeface="Helvetica" pitchFamily="2" charset="0"/>
              </a:rPr>
              <a:t>nonintellective</a:t>
            </a:r>
            <a:r>
              <a:rPr lang="en-US" sz="2400" dirty="0">
                <a:latin typeface="Helvetica" pitchFamily="2" charset="0"/>
              </a:rPr>
              <a:t> cognition – that is, being more value-laden, intuitive, and irrational </a:t>
            </a:r>
          </a:p>
        </p:txBody>
      </p:sp>
      <p:sp>
        <p:nvSpPr>
          <p:cNvPr id="4" name="TextBox 3"/>
          <p:cNvSpPr txBox="1"/>
          <p:nvPr/>
        </p:nvSpPr>
        <p:spPr>
          <a:xfrm>
            <a:off x="6343165" y="1376137"/>
            <a:ext cx="5624045" cy="4770537"/>
          </a:xfrm>
          <a:prstGeom prst="rect">
            <a:avLst/>
          </a:prstGeom>
          <a:solidFill>
            <a:schemeClr val="accent1">
              <a:lumMod val="40000"/>
              <a:lumOff val="60000"/>
            </a:schemeClr>
          </a:solidFill>
        </p:spPr>
        <p:txBody>
          <a:bodyPr wrap="square" rtlCol="0">
            <a:spAutoFit/>
          </a:bodyPr>
          <a:lstStyle/>
          <a:p>
            <a:r>
              <a:rPr lang="en-US" sz="1600" dirty="0">
                <a:latin typeface="Helvetica" pitchFamily="2" charset="0"/>
              </a:rPr>
              <a:t>Emotion concerns the person’s own experience as subject or origin rather than focusing on the object itself out there.</a:t>
            </a:r>
            <a:br>
              <a:rPr lang="en-US" sz="1600" dirty="0">
                <a:latin typeface="Helvetica" pitchFamily="2" charset="0"/>
              </a:rPr>
            </a:br>
            <a:r>
              <a:rPr lang="en-US" sz="1600" dirty="0">
                <a:latin typeface="Helvetica" pitchFamily="2" charset="0"/>
              </a:rPr>
              <a:t>Emotion tends to influence perceived “reality,” whereas thinking to a greater extent accommodates to reality. </a:t>
            </a:r>
          </a:p>
          <a:p>
            <a:r>
              <a:rPr lang="en-US" sz="1600" dirty="0">
                <a:latin typeface="Helvetica" pitchFamily="2" charset="0"/>
              </a:rPr>
              <a:t>Emotion views the target as important for its relationship to the person, but intellective cognition emphasizes an object’s relationship to other external objects.</a:t>
            </a:r>
            <a:br>
              <a:rPr lang="en-US" sz="1600" dirty="0">
                <a:latin typeface="Helvetica" pitchFamily="2" charset="0"/>
              </a:rPr>
            </a:br>
            <a:r>
              <a:rPr lang="en-US" sz="1600" dirty="0">
                <a:latin typeface="Helvetica" pitchFamily="2" charset="0"/>
              </a:rPr>
              <a:t>Emotion involves physiological experiences, not just environmental inputs.</a:t>
            </a:r>
            <a:br>
              <a:rPr lang="en-US" sz="1600" dirty="0">
                <a:latin typeface="Helvetica" pitchFamily="2" charset="0"/>
              </a:rPr>
            </a:br>
            <a:r>
              <a:rPr lang="en-US" sz="1600" dirty="0">
                <a:latin typeface="Helvetica" pitchFamily="2" charset="0"/>
              </a:rPr>
              <a:t>Emotion regulates the intensity and style of behavior rather than the goal-directed efficiency of behavior.</a:t>
            </a:r>
            <a:br>
              <a:rPr lang="en-US" sz="1600" dirty="0">
                <a:latin typeface="Helvetica" pitchFamily="2" charset="0"/>
              </a:rPr>
            </a:br>
            <a:r>
              <a:rPr lang="en-US" sz="1600" dirty="0">
                <a:latin typeface="Helvetica" pitchFamily="2" charset="0"/>
              </a:rPr>
              <a:t>Emotion is experienced passively or as a reaction to the stimulus, but people experience themselves as the source of intellective cognition. Emotion commits one to action more than does the cost–benefit calculation of intellective cognition.</a:t>
            </a:r>
            <a:br>
              <a:rPr lang="en-US" sz="1600" dirty="0">
                <a:latin typeface="Helvetica" pitchFamily="2" charset="0"/>
              </a:rPr>
            </a:br>
            <a:r>
              <a:rPr lang="en-US" sz="1600" dirty="0">
                <a:latin typeface="Helvetica" pitchFamily="2" charset="0"/>
              </a:rPr>
              <a:t>Emotion norms are moral and aesthetic, whereas intellective norms are rational.</a:t>
            </a:r>
            <a:br>
              <a:rPr lang="en-US" sz="1600" dirty="0">
                <a:latin typeface="Helvetica" pitchFamily="2" charset="0"/>
              </a:rPr>
            </a:br>
            <a:r>
              <a:rPr lang="en-US" sz="1600" dirty="0">
                <a:latin typeface="Helvetica" pitchFamily="2" charset="0"/>
              </a:rPr>
              <a:t>Emotion helps define the self, rather than the world </a:t>
            </a:r>
          </a:p>
        </p:txBody>
      </p:sp>
    </p:spTree>
    <p:extLst>
      <p:ext uri="{BB962C8B-B14F-4D97-AF65-F5344CB8AC3E}">
        <p14:creationId xmlns:p14="http://schemas.microsoft.com/office/powerpoint/2010/main" val="371281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9157CE-8E0A-8665-CA69-AB5E82CF9401}"/>
              </a:ext>
            </a:extLst>
          </p:cNvPr>
          <p:cNvSpPr>
            <a:spLocks noGrp="1"/>
          </p:cNvSpPr>
          <p:nvPr>
            <p:ph idx="1"/>
          </p:nvPr>
        </p:nvSpPr>
        <p:spPr>
          <a:xfrm>
            <a:off x="2560320" y="2900045"/>
            <a:ext cx="7330440" cy="894715"/>
          </a:xfrm>
          <a:solidFill>
            <a:schemeClr val="bg2"/>
          </a:solidFill>
        </p:spPr>
        <p:txBody>
          <a:bodyPr/>
          <a:lstStyle/>
          <a:p>
            <a:pPr marL="0" indent="0" algn="ctr">
              <a:buNone/>
            </a:pPr>
            <a:r>
              <a:rPr lang="en-US" dirty="0">
                <a:latin typeface="Times" pitchFamily="2" charset="0"/>
              </a:rPr>
              <a:t>When thinking about the future, it is always good to know where one came from…</a:t>
            </a:r>
            <a:r>
              <a:rPr lang="en-US" altLang="zh-CN" dirty="0">
                <a:latin typeface="Times" pitchFamily="2" charset="0"/>
              </a:rPr>
              <a:t>…</a:t>
            </a:r>
            <a:r>
              <a:rPr lang="en-US" dirty="0">
                <a:latin typeface="Times" pitchFamily="2" charset="0"/>
              </a:rPr>
              <a:t> </a:t>
            </a:r>
            <a:endParaRPr lang="en-CN" dirty="0">
              <a:latin typeface="Times" pitchFamily="2" charset="0"/>
            </a:endParaRPr>
          </a:p>
        </p:txBody>
      </p:sp>
    </p:spTree>
    <p:extLst>
      <p:ext uri="{BB962C8B-B14F-4D97-AF65-F5344CB8AC3E}">
        <p14:creationId xmlns:p14="http://schemas.microsoft.com/office/powerpoint/2010/main" val="1724936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3AD4-776A-5B16-3465-3D321FAFC9AF}"/>
              </a:ext>
            </a:extLst>
          </p:cNvPr>
          <p:cNvSpPr>
            <a:spLocks noGrp="1"/>
          </p:cNvSpPr>
          <p:nvPr>
            <p:ph type="title"/>
          </p:nvPr>
        </p:nvSpPr>
        <p:spPr/>
        <p:txBody>
          <a:bodyPr/>
          <a:lstStyle/>
          <a:p>
            <a:endParaRPr lang="en-CN"/>
          </a:p>
        </p:txBody>
      </p:sp>
      <p:pic>
        <p:nvPicPr>
          <p:cNvPr id="4" name="Content Placeholder 3">
            <a:extLst>
              <a:ext uri="{FF2B5EF4-FFF2-40B4-BE49-F238E27FC236}">
                <a16:creationId xmlns:a16="http://schemas.microsoft.com/office/drawing/2014/main" id="{BB53E210-39DA-C4BD-8938-494619008FEA}"/>
              </a:ext>
            </a:extLst>
          </p:cNvPr>
          <p:cNvPicPr>
            <a:picLocks noGrp="1" noChangeAspect="1"/>
          </p:cNvPicPr>
          <p:nvPr>
            <p:ph idx="1"/>
          </p:nvPr>
        </p:nvPicPr>
        <p:blipFill>
          <a:blip r:embed="rId2"/>
          <a:stretch>
            <a:fillRect/>
          </a:stretch>
        </p:blipFill>
        <p:spPr>
          <a:xfrm>
            <a:off x="387336" y="125162"/>
            <a:ext cx="11417327" cy="6367713"/>
          </a:xfrm>
          <a:prstGeom prst="rect">
            <a:avLst/>
          </a:prstGeom>
        </p:spPr>
      </p:pic>
    </p:spTree>
    <p:extLst>
      <p:ext uri="{BB962C8B-B14F-4D97-AF65-F5344CB8AC3E}">
        <p14:creationId xmlns:p14="http://schemas.microsoft.com/office/powerpoint/2010/main" val="3815496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5D851-BD82-A95F-9FFB-34BC28A41348}"/>
              </a:ext>
            </a:extLst>
          </p:cNvPr>
          <p:cNvPicPr>
            <a:picLocks noChangeAspect="1"/>
          </p:cNvPicPr>
          <p:nvPr/>
        </p:nvPicPr>
        <p:blipFill>
          <a:blip r:embed="rId2"/>
          <a:stretch>
            <a:fillRect/>
          </a:stretch>
        </p:blipFill>
        <p:spPr>
          <a:xfrm>
            <a:off x="2045034" y="33337"/>
            <a:ext cx="7708566" cy="6553537"/>
          </a:xfrm>
          <a:prstGeom prst="rect">
            <a:avLst/>
          </a:prstGeom>
        </p:spPr>
      </p:pic>
    </p:spTree>
    <p:extLst>
      <p:ext uri="{BB962C8B-B14F-4D97-AF65-F5344CB8AC3E}">
        <p14:creationId xmlns:p14="http://schemas.microsoft.com/office/powerpoint/2010/main" val="1710646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9515-95AF-93DE-C3E9-D6D4A25A053C}"/>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E5465E71-21AB-C6AB-57F0-B4A7ACB6492B}"/>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01EC5CFB-0AC9-6AEE-46D7-C091B35D34EC}"/>
              </a:ext>
            </a:extLst>
          </p:cNvPr>
          <p:cNvPicPr>
            <a:picLocks noChangeAspect="1"/>
          </p:cNvPicPr>
          <p:nvPr/>
        </p:nvPicPr>
        <p:blipFill>
          <a:blip r:embed="rId2"/>
          <a:stretch>
            <a:fillRect/>
          </a:stretch>
        </p:blipFill>
        <p:spPr>
          <a:xfrm>
            <a:off x="-318118" y="0"/>
            <a:ext cx="5914339" cy="6858000"/>
          </a:xfrm>
          <a:prstGeom prst="rect">
            <a:avLst/>
          </a:prstGeom>
        </p:spPr>
      </p:pic>
      <p:pic>
        <p:nvPicPr>
          <p:cNvPr id="5" name="Picture 4">
            <a:extLst>
              <a:ext uri="{FF2B5EF4-FFF2-40B4-BE49-F238E27FC236}">
                <a16:creationId xmlns:a16="http://schemas.microsoft.com/office/drawing/2014/main" id="{1AACEE01-703D-A4AD-3E7C-70B145E894E2}"/>
              </a:ext>
            </a:extLst>
          </p:cNvPr>
          <p:cNvPicPr>
            <a:picLocks noChangeAspect="1"/>
          </p:cNvPicPr>
          <p:nvPr/>
        </p:nvPicPr>
        <p:blipFill>
          <a:blip r:embed="rId3"/>
          <a:stretch>
            <a:fillRect/>
          </a:stretch>
        </p:blipFill>
        <p:spPr>
          <a:xfrm>
            <a:off x="5307463" y="681037"/>
            <a:ext cx="7090355" cy="5994400"/>
          </a:xfrm>
          <a:prstGeom prst="rect">
            <a:avLst/>
          </a:prstGeom>
        </p:spPr>
      </p:pic>
    </p:spTree>
    <p:extLst>
      <p:ext uri="{BB962C8B-B14F-4D97-AF65-F5344CB8AC3E}">
        <p14:creationId xmlns:p14="http://schemas.microsoft.com/office/powerpoint/2010/main" val="3477246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E9E5-BEB3-E1CB-DEA2-3151B851D208}"/>
              </a:ext>
            </a:extLst>
          </p:cNvPr>
          <p:cNvSpPr>
            <a:spLocks noGrp="1"/>
          </p:cNvSpPr>
          <p:nvPr>
            <p:ph type="title"/>
          </p:nvPr>
        </p:nvSpPr>
        <p:spPr/>
        <p:txBody>
          <a:bodyPr/>
          <a:lstStyle/>
          <a:p>
            <a:pPr>
              <a:lnSpc>
                <a:spcPct val="150000"/>
              </a:lnSpc>
            </a:pPr>
            <a:r>
              <a:rPr lang="en-US" altLang="zh-CN" dirty="0">
                <a:latin typeface="Helvetica" pitchFamily="2" charset="0"/>
              </a:rPr>
              <a:t>Questions?</a:t>
            </a:r>
            <a:endParaRPr lang="en-CN" dirty="0">
              <a:latin typeface="Helvetica" pitchFamily="2" charset="0"/>
            </a:endParaRPr>
          </a:p>
        </p:txBody>
      </p:sp>
      <p:sp>
        <p:nvSpPr>
          <p:cNvPr id="3" name="Content Placeholder 2">
            <a:extLst>
              <a:ext uri="{FF2B5EF4-FFF2-40B4-BE49-F238E27FC236}">
                <a16:creationId xmlns:a16="http://schemas.microsoft.com/office/drawing/2014/main" id="{B27A12B3-217C-4717-749B-E5121BFC9C2E}"/>
              </a:ext>
            </a:extLst>
          </p:cNvPr>
          <p:cNvSpPr>
            <a:spLocks noGrp="1"/>
          </p:cNvSpPr>
          <p:nvPr>
            <p:ph idx="1"/>
          </p:nvPr>
        </p:nvSpPr>
        <p:spPr/>
        <p:txBody>
          <a:bodyPr>
            <a:normAutofit fontScale="62500" lnSpcReduction="20000"/>
          </a:bodyPr>
          <a:lstStyle/>
          <a:p>
            <a:pPr marL="0" indent="0">
              <a:lnSpc>
                <a:spcPct val="170000"/>
              </a:lnSpc>
              <a:buNone/>
            </a:pPr>
            <a:r>
              <a:rPr lang="en-US" dirty="0">
                <a:latin typeface="Helvetica" pitchFamily="2" charset="0"/>
              </a:rPr>
              <a:t>1. Do emotion words anchor the conceptual system for emotion</a:t>
            </a:r>
            <a:r>
              <a:rPr lang="zh-CN" altLang="en-US" dirty="0">
                <a:latin typeface="Helvetica" pitchFamily="2" charset="0"/>
              </a:rPr>
              <a:t> </a:t>
            </a:r>
            <a:r>
              <a:rPr lang="en-US" dirty="0">
                <a:latin typeface="Helvetica" pitchFamily="2" charset="0"/>
              </a:rPr>
              <a:t>and support emotion-category acquisition in infants?</a:t>
            </a:r>
          </a:p>
          <a:p>
            <a:pPr marL="0" indent="0">
              <a:lnSpc>
                <a:spcPct val="170000"/>
              </a:lnSpc>
              <a:buNone/>
            </a:pPr>
            <a:r>
              <a:rPr lang="en-US" dirty="0">
                <a:latin typeface="Helvetica" pitchFamily="2" charset="0"/>
              </a:rPr>
              <a:t>2. How does language shape the sensory-based (bottom-up)</a:t>
            </a:r>
            <a:r>
              <a:rPr lang="zh-CN" altLang="en-US" dirty="0">
                <a:latin typeface="Helvetica" pitchFamily="2" charset="0"/>
              </a:rPr>
              <a:t> </a:t>
            </a:r>
            <a:r>
              <a:rPr lang="en-US" dirty="0">
                <a:latin typeface="Helvetica" pitchFamily="2" charset="0"/>
              </a:rPr>
              <a:t>versus. memory-based (top-down) processes supporting the</a:t>
            </a:r>
            <a:r>
              <a:rPr lang="zh-CN" altLang="en-US" dirty="0">
                <a:latin typeface="Helvetica" pitchFamily="2" charset="0"/>
              </a:rPr>
              <a:t> </a:t>
            </a:r>
            <a:r>
              <a:rPr lang="en-US" dirty="0">
                <a:latin typeface="Helvetica" pitchFamily="2" charset="0"/>
              </a:rPr>
              <a:t>perception of emotion?</a:t>
            </a:r>
          </a:p>
          <a:p>
            <a:pPr marL="0" indent="0">
              <a:lnSpc>
                <a:spcPct val="170000"/>
              </a:lnSpc>
              <a:buNone/>
            </a:pPr>
            <a:r>
              <a:rPr lang="en-US" dirty="0">
                <a:latin typeface="Helvetica" pitchFamily="2" charset="0"/>
              </a:rPr>
              <a:t>3. Does the influence of language on emotion perception vary with</a:t>
            </a:r>
            <a:r>
              <a:rPr lang="zh-CN" altLang="en-US" dirty="0">
                <a:latin typeface="Helvetica" pitchFamily="2" charset="0"/>
              </a:rPr>
              <a:t> </a:t>
            </a:r>
            <a:r>
              <a:rPr lang="en-US" dirty="0">
                <a:latin typeface="Helvetica" pitchFamily="2" charset="0"/>
              </a:rPr>
              <a:t>context or task demands?</a:t>
            </a:r>
          </a:p>
          <a:p>
            <a:pPr marL="0" indent="0">
              <a:lnSpc>
                <a:spcPct val="170000"/>
              </a:lnSpc>
              <a:buNone/>
            </a:pPr>
            <a:r>
              <a:rPr lang="en-US" dirty="0">
                <a:latin typeface="Helvetica" pitchFamily="2" charset="0"/>
              </a:rPr>
              <a:t>4. Do individual (or cultural) differences in emotion vocabulary</a:t>
            </a:r>
            <a:r>
              <a:rPr lang="zh-CN" altLang="en-US" dirty="0">
                <a:latin typeface="Helvetica" pitchFamily="2" charset="0"/>
              </a:rPr>
              <a:t> </a:t>
            </a:r>
            <a:r>
              <a:rPr lang="en-US" dirty="0">
                <a:latin typeface="Helvetica" pitchFamily="2" charset="0"/>
              </a:rPr>
              <a:t>translate into differences in structure and content of the</a:t>
            </a:r>
            <a:r>
              <a:rPr lang="zh-CN" altLang="en-US" dirty="0">
                <a:latin typeface="Helvetica" pitchFamily="2" charset="0"/>
              </a:rPr>
              <a:t> </a:t>
            </a:r>
            <a:r>
              <a:rPr lang="en-US" dirty="0">
                <a:latin typeface="Helvetica" pitchFamily="2" charset="0"/>
              </a:rPr>
              <a:t>conceptual system for emotion and into differences in emotion</a:t>
            </a:r>
            <a:r>
              <a:rPr lang="zh-CN" altLang="en-US" dirty="0">
                <a:latin typeface="Helvetica" pitchFamily="2" charset="0"/>
              </a:rPr>
              <a:t> </a:t>
            </a:r>
            <a:r>
              <a:rPr lang="en-US" dirty="0">
                <a:latin typeface="Helvetica" pitchFamily="2" charset="0"/>
              </a:rPr>
              <a:t>perception?</a:t>
            </a:r>
          </a:p>
          <a:p>
            <a:pPr marL="0" indent="0">
              <a:lnSpc>
                <a:spcPct val="170000"/>
              </a:lnSpc>
              <a:buNone/>
            </a:pPr>
            <a:r>
              <a:rPr lang="en-US" dirty="0">
                <a:latin typeface="Helvetica" pitchFamily="2" charset="0"/>
              </a:rPr>
              <a:t>5. Can emotion perception be improved by language-based training</a:t>
            </a:r>
            <a:r>
              <a:rPr lang="zh-CN" altLang="en-US" dirty="0">
                <a:latin typeface="Helvetica" pitchFamily="2" charset="0"/>
              </a:rPr>
              <a:t> </a:t>
            </a:r>
            <a:r>
              <a:rPr lang="en-US" dirty="0">
                <a:latin typeface="Helvetica" pitchFamily="2" charset="0"/>
              </a:rPr>
              <a:t>programs?</a:t>
            </a:r>
            <a:endParaRPr lang="en-CN" dirty="0">
              <a:latin typeface="Helvetica" pitchFamily="2" charset="0"/>
            </a:endParaRPr>
          </a:p>
        </p:txBody>
      </p:sp>
    </p:spTree>
    <p:extLst>
      <p:ext uri="{BB962C8B-B14F-4D97-AF65-F5344CB8AC3E}">
        <p14:creationId xmlns:p14="http://schemas.microsoft.com/office/powerpoint/2010/main" val="666462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BC33-58C3-E072-5C70-6F52F799AA49}"/>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5541070C-21D7-6BF3-B786-4456E8125C1C}"/>
              </a:ext>
            </a:extLst>
          </p:cNvPr>
          <p:cNvSpPr>
            <a:spLocks noGrp="1"/>
          </p:cNvSpPr>
          <p:nvPr>
            <p:ph idx="1"/>
          </p:nvPr>
        </p:nvSpPr>
        <p:spPr/>
        <p:txBody>
          <a:bodyPr/>
          <a:lstStyle/>
          <a:p>
            <a:endParaRPr lang="en-CN"/>
          </a:p>
        </p:txBody>
      </p:sp>
      <p:pic>
        <p:nvPicPr>
          <p:cNvPr id="4" name="Picture 3">
            <a:extLst>
              <a:ext uri="{FF2B5EF4-FFF2-40B4-BE49-F238E27FC236}">
                <a16:creationId xmlns:a16="http://schemas.microsoft.com/office/drawing/2014/main" id="{52AB1CB0-D03D-656E-26F3-70A7E825ABB0}"/>
              </a:ext>
            </a:extLst>
          </p:cNvPr>
          <p:cNvPicPr>
            <a:picLocks noChangeAspect="1"/>
          </p:cNvPicPr>
          <p:nvPr/>
        </p:nvPicPr>
        <p:blipFill>
          <a:blip r:embed="rId2"/>
          <a:stretch>
            <a:fillRect/>
          </a:stretch>
        </p:blipFill>
        <p:spPr>
          <a:xfrm>
            <a:off x="-529390" y="-37446"/>
            <a:ext cx="7374935" cy="6858000"/>
          </a:xfrm>
          <a:prstGeom prst="rect">
            <a:avLst/>
          </a:prstGeom>
        </p:spPr>
      </p:pic>
      <p:pic>
        <p:nvPicPr>
          <p:cNvPr id="5" name="Picture 4">
            <a:extLst>
              <a:ext uri="{FF2B5EF4-FFF2-40B4-BE49-F238E27FC236}">
                <a16:creationId xmlns:a16="http://schemas.microsoft.com/office/drawing/2014/main" id="{0033A6BF-9CBF-DA4B-70F2-B8BD794861F0}"/>
              </a:ext>
            </a:extLst>
          </p:cNvPr>
          <p:cNvPicPr>
            <a:picLocks noChangeAspect="1"/>
          </p:cNvPicPr>
          <p:nvPr/>
        </p:nvPicPr>
        <p:blipFill>
          <a:blip r:embed="rId3"/>
          <a:stretch>
            <a:fillRect/>
          </a:stretch>
        </p:blipFill>
        <p:spPr>
          <a:xfrm>
            <a:off x="6609346" y="1670635"/>
            <a:ext cx="5582653" cy="3420423"/>
          </a:xfrm>
          <a:prstGeom prst="rect">
            <a:avLst/>
          </a:prstGeom>
        </p:spPr>
      </p:pic>
    </p:spTree>
    <p:extLst>
      <p:ext uri="{BB962C8B-B14F-4D97-AF65-F5344CB8AC3E}">
        <p14:creationId xmlns:p14="http://schemas.microsoft.com/office/powerpoint/2010/main" val="3734764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C7451-2E0D-1675-3105-22794EF9F558}"/>
              </a:ext>
            </a:extLst>
          </p:cNvPr>
          <p:cNvPicPr>
            <a:picLocks noChangeAspect="1"/>
          </p:cNvPicPr>
          <p:nvPr/>
        </p:nvPicPr>
        <p:blipFill rotWithShape="1">
          <a:blip r:embed="rId2"/>
          <a:srcRect r="9195"/>
          <a:stretch/>
        </p:blipFill>
        <p:spPr>
          <a:xfrm>
            <a:off x="0" y="0"/>
            <a:ext cx="5737860" cy="6858000"/>
          </a:xfrm>
          <a:prstGeom prst="rect">
            <a:avLst/>
          </a:prstGeom>
        </p:spPr>
      </p:pic>
      <p:sp>
        <p:nvSpPr>
          <p:cNvPr id="4" name="Rectangle 3">
            <a:extLst>
              <a:ext uri="{FF2B5EF4-FFF2-40B4-BE49-F238E27FC236}">
                <a16:creationId xmlns:a16="http://schemas.microsoft.com/office/drawing/2014/main" id="{A6732FA6-54CD-ABCA-7369-F2245E9A4437}"/>
              </a:ext>
            </a:extLst>
          </p:cNvPr>
          <p:cNvSpPr/>
          <p:nvPr/>
        </p:nvSpPr>
        <p:spPr>
          <a:xfrm>
            <a:off x="6318888" y="1859339"/>
            <a:ext cx="5025390" cy="3139321"/>
          </a:xfrm>
          <a:prstGeom prst="rect">
            <a:avLst/>
          </a:prstGeom>
          <a:solidFill>
            <a:schemeClr val="bg2"/>
          </a:solidFill>
        </p:spPr>
        <p:txBody>
          <a:bodyPr wrap="square">
            <a:spAutoFit/>
          </a:bodyPr>
          <a:lstStyle/>
          <a:p>
            <a:r>
              <a:rPr lang="en-US" dirty="0">
                <a:solidFill>
                  <a:schemeClr val="accent1"/>
                </a:solidFill>
                <a:latin typeface="Helvetica" pitchFamily="2" charset="0"/>
              </a:rPr>
              <a:t>how is that processes generally considered ‘cognitive’ are altered by ‘affect’ and vice versa? </a:t>
            </a:r>
          </a:p>
          <a:p>
            <a:endParaRPr lang="en-US" dirty="0">
              <a:solidFill>
                <a:schemeClr val="accent1"/>
              </a:solidFill>
              <a:latin typeface="Helvetica" pitchFamily="2" charset="0"/>
            </a:endParaRPr>
          </a:p>
          <a:p>
            <a:r>
              <a:rPr lang="en-US" dirty="0">
                <a:solidFill>
                  <a:schemeClr val="accent1"/>
                </a:solidFill>
                <a:latin typeface="Helvetica" pitchFamily="2" charset="0"/>
              </a:rPr>
              <a:t>how do the neural mechanisms of emotion and cognition interact to allow adaptive learning and choices?</a:t>
            </a:r>
          </a:p>
          <a:p>
            <a:endParaRPr lang="en-US" dirty="0">
              <a:solidFill>
                <a:schemeClr val="accent1"/>
              </a:solidFill>
              <a:latin typeface="Helvetica" pitchFamily="2" charset="0"/>
            </a:endParaRPr>
          </a:p>
          <a:p>
            <a:r>
              <a:rPr lang="en-US" dirty="0">
                <a:solidFill>
                  <a:schemeClr val="accent1"/>
                </a:solidFill>
                <a:latin typeface="Helvetica" pitchFamily="2" charset="0"/>
              </a:rPr>
              <a:t>how might our emerging understanding of the interaction of emotion and cognition be extended to topics that are important outside the laboratory?</a:t>
            </a:r>
            <a:endParaRPr lang="en-CN" dirty="0">
              <a:solidFill>
                <a:schemeClr val="accent1"/>
              </a:solidFill>
              <a:latin typeface="Helvetica" pitchFamily="2" charset="0"/>
            </a:endParaRPr>
          </a:p>
        </p:txBody>
      </p:sp>
    </p:spTree>
    <p:extLst>
      <p:ext uri="{BB962C8B-B14F-4D97-AF65-F5344CB8AC3E}">
        <p14:creationId xmlns:p14="http://schemas.microsoft.com/office/powerpoint/2010/main" val="2177098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Helvetica" charset="0"/>
                <a:ea typeface="Helvetica" charset="0"/>
                <a:cs typeface="Helvetica" charset="0"/>
              </a:rPr>
              <a:t>Structure</a:t>
            </a:r>
            <a:endParaRPr lang="en-US" dirty="0">
              <a:latin typeface="Helvetica" charset="0"/>
              <a:ea typeface="Helvetica" charset="0"/>
              <a:cs typeface="Helvetica" charset="0"/>
            </a:endParaRPr>
          </a:p>
        </p:txBody>
      </p:sp>
      <p:pic>
        <p:nvPicPr>
          <p:cNvPr id="5" name="Picture 4"/>
          <p:cNvPicPr>
            <a:picLocks noChangeAspect="1"/>
          </p:cNvPicPr>
          <p:nvPr/>
        </p:nvPicPr>
        <p:blipFill>
          <a:blip r:embed="rId2"/>
          <a:stretch>
            <a:fillRect/>
          </a:stretch>
        </p:blipFill>
        <p:spPr>
          <a:xfrm>
            <a:off x="1797050" y="2552700"/>
            <a:ext cx="8597900" cy="1752600"/>
          </a:xfrm>
          <a:prstGeom prst="rect">
            <a:avLst/>
          </a:prstGeom>
        </p:spPr>
      </p:pic>
    </p:spTree>
    <p:extLst>
      <p:ext uri="{BB962C8B-B14F-4D97-AF65-F5344CB8AC3E}">
        <p14:creationId xmlns:p14="http://schemas.microsoft.com/office/powerpoint/2010/main" val="39411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67C2EE-AFA7-458A-8695-51B546F4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0"/>
            <a:ext cx="1158503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1B93D3C-2D71-F140-952D-D3CD8B5956EF}"/>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Affect Influences Cognition </a:t>
            </a:r>
          </a:p>
        </p:txBody>
      </p:sp>
      <p:grpSp>
        <p:nvGrpSpPr>
          <p:cNvPr id="14" name="Group 13">
            <a:extLst>
              <a:ext uri="{FF2B5EF4-FFF2-40B4-BE49-F238E27FC236}">
                <a16:creationId xmlns:a16="http://schemas.microsoft.com/office/drawing/2014/main" id="{1221A507-76C4-489F-9F32-ECC44C5D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15" name="Rectangle 64">
              <a:extLst>
                <a:ext uri="{FF2B5EF4-FFF2-40B4-BE49-F238E27FC236}">
                  <a16:creationId xmlns:a16="http://schemas.microsoft.com/office/drawing/2014/main" id="{7DC847D7-5EB9-4FE0-B168-3DE1EB4EF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F6F873C5-6B08-4AFE-A352-0A7CBBF46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B0DB0814-1ED8-487C-B9C3-0A3D8FCF9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F5F3852A-F720-4D40-A134-9973D3E1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1B5D5737-4218-40BA-8AF2-1AE5DECD3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B935F463-D65C-49FE-A92B-41F5ECDA6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F6CA73CF-0DFE-4798-BC6E-C387843B4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98C7D6EA-A5D9-4522-AE62-F469FE68F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04050F1-B046-473B-B19A-E9E56235E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75EDD96-1800-4F89-BFE1-9B91350FB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0884670-A662-4E05-AAE8-45BD00526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3FF1EA1E-0B30-4AB3-9D10-CAFB149C8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45623CE9-FC05-43E5-A0BF-7BD5F22B8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E5FDD108-3711-4CC4-AA3A-62731494D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17CDDB6-3812-4D05-B01E-102B32F6B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D6726100-858D-44CA-B0A8-DC13EA7BF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C299ED46-3E2E-408F-82A1-FB2A0A2B9C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772859DA-EE4D-4BF7-B000-0718B4A0F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666A5CAC-B220-49E0-A1BC-AD5F16827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690C2E3-0443-48E4-8F94-E3D9113FF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0F266D-7FE9-0EDC-8267-0713C5D07698}"/>
              </a:ext>
            </a:extLst>
          </p:cNvPr>
          <p:cNvSpPr/>
          <p:nvPr/>
        </p:nvSpPr>
        <p:spPr>
          <a:xfrm>
            <a:off x="5098530" y="2333871"/>
            <a:ext cx="1399742" cy="461665"/>
          </a:xfrm>
          <a:prstGeom prst="rect">
            <a:avLst/>
          </a:prstGeom>
          <a:solidFill>
            <a:schemeClr val="accent2"/>
          </a:solidFill>
        </p:spPr>
        <p:txBody>
          <a:bodyPr wrap="none">
            <a:spAutoFit/>
          </a:bodyPr>
          <a:lstStyle/>
          <a:p>
            <a:pPr algn="ctr"/>
            <a:r>
              <a:rPr lang="en-US" altLang="zh-CN" sz="2400" b="1" dirty="0">
                <a:latin typeface="TimesNewRomanPS"/>
              </a:rPr>
              <a:t>Accounts</a:t>
            </a:r>
          </a:p>
        </p:txBody>
      </p:sp>
      <p:sp>
        <p:nvSpPr>
          <p:cNvPr id="6" name="Rectangle 5">
            <a:extLst>
              <a:ext uri="{FF2B5EF4-FFF2-40B4-BE49-F238E27FC236}">
                <a16:creationId xmlns:a16="http://schemas.microsoft.com/office/drawing/2014/main" id="{2453A115-041F-AE33-8653-96841FAA0D3E}"/>
              </a:ext>
            </a:extLst>
          </p:cNvPr>
          <p:cNvSpPr/>
          <p:nvPr/>
        </p:nvSpPr>
        <p:spPr>
          <a:xfrm>
            <a:off x="1283731" y="2195198"/>
            <a:ext cx="3837910" cy="954107"/>
          </a:xfrm>
          <a:prstGeom prst="rect">
            <a:avLst/>
          </a:prstGeom>
        </p:spPr>
        <p:txBody>
          <a:bodyPr wrap="none">
            <a:spAutoFit/>
          </a:bodyPr>
          <a:lstStyle/>
          <a:p>
            <a:r>
              <a:rPr lang="en-US" altLang="zh-CN" sz="2800" b="1" dirty="0">
                <a:latin typeface="Helvetica" charset="0"/>
                <a:ea typeface="Helvetica" charset="0"/>
                <a:cs typeface="Helvetica" charset="0"/>
              </a:rPr>
              <a:t>(</a:t>
            </a:r>
            <a:r>
              <a:rPr lang="en-US" altLang="zh-CN" sz="2800" b="1" dirty="0" err="1">
                <a:latin typeface="Helvetica" charset="0"/>
                <a:ea typeface="Helvetica" charset="0"/>
                <a:cs typeface="Helvetica" charset="0"/>
              </a:rPr>
              <a:t>i</a:t>
            </a:r>
            <a:r>
              <a:rPr lang="en-US" altLang="zh-CN" sz="2800" b="1" dirty="0">
                <a:latin typeface="Helvetica" charset="0"/>
                <a:ea typeface="Helvetica" charset="0"/>
                <a:cs typeface="Helvetica" charset="0"/>
              </a:rPr>
              <a:t>)</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Helping </a:t>
            </a:r>
          </a:p>
          <a:p>
            <a:endParaRPr lang="en-US" sz="2800" dirty="0">
              <a:latin typeface="Helvetica" charset="0"/>
              <a:ea typeface="Helvetica" charset="0"/>
              <a:cs typeface="Helvetica" charset="0"/>
            </a:endParaRPr>
          </a:p>
        </p:txBody>
      </p:sp>
      <p:sp>
        <p:nvSpPr>
          <p:cNvPr id="9" name="TextBox 8">
            <a:extLst>
              <a:ext uri="{FF2B5EF4-FFF2-40B4-BE49-F238E27FC236}">
                <a16:creationId xmlns:a16="http://schemas.microsoft.com/office/drawing/2014/main" id="{2C0CDC9A-8352-1F1A-E8A5-62EEB083F91F}"/>
              </a:ext>
            </a:extLst>
          </p:cNvPr>
          <p:cNvSpPr txBox="1"/>
          <p:nvPr/>
        </p:nvSpPr>
        <p:spPr>
          <a:xfrm>
            <a:off x="606967" y="2905866"/>
            <a:ext cx="7374094" cy="3693319"/>
          </a:xfrm>
          <a:prstGeom prst="rect">
            <a:avLst/>
          </a:prstGeom>
          <a:noFill/>
        </p:spPr>
        <p:txBody>
          <a:bodyPr wrap="square" rtlCol="0">
            <a:spAutoFit/>
          </a:bodyPr>
          <a:lstStyle/>
          <a:p>
            <a:r>
              <a:rPr lang="en-US" dirty="0">
                <a:solidFill>
                  <a:schemeClr val="accent2"/>
                </a:solidFill>
                <a:latin typeface="Helvetica" pitchFamily="2" charset="0"/>
              </a:rPr>
              <a:t>Mood can alter one’s focus of attention such that one considers mainly oneself or other peopl</a:t>
            </a:r>
            <a:r>
              <a:rPr lang="en-US" altLang="zh-CN" dirty="0">
                <a:solidFill>
                  <a:schemeClr val="accent2"/>
                </a:solidFill>
                <a:latin typeface="Helvetica" pitchFamily="2" charset="0"/>
              </a:rPr>
              <a:t>e</a:t>
            </a:r>
            <a:endParaRPr lang="en-US" dirty="0">
              <a:solidFill>
                <a:schemeClr val="accent2"/>
              </a:solidFill>
              <a:latin typeface="Helvetica" pitchFamily="2" charset="0"/>
            </a:endParaRPr>
          </a:p>
          <a:p>
            <a:endParaRPr lang="en-US" dirty="0">
              <a:latin typeface="Helvetica" pitchFamily="2" charset="0"/>
            </a:endParaRPr>
          </a:p>
          <a:p>
            <a:r>
              <a:rPr lang="en-US" dirty="0">
                <a:solidFill>
                  <a:schemeClr val="accent1"/>
                </a:solidFill>
                <a:latin typeface="Helvetica" pitchFamily="2" charset="0"/>
              </a:rPr>
              <a:t>separate process view, people in a positive mood will help mainly if the request emphasizes the rewards of helping rather than a guilt-inducing obligation to help </a:t>
            </a:r>
          </a:p>
          <a:p>
            <a:endParaRPr lang="en-US" dirty="0">
              <a:latin typeface="Helvetica" pitchFamily="2" charset="0"/>
            </a:endParaRPr>
          </a:p>
          <a:p>
            <a:r>
              <a:rPr lang="en-US" dirty="0">
                <a:latin typeface="Helvetica" pitchFamily="2" charset="0"/>
              </a:rPr>
              <a:t>people are cheered by an interpersonal event, they are more likely to help because they focus on human goodness or community benevolence; an improved social outlook enhances prosocial value </a:t>
            </a:r>
          </a:p>
          <a:p>
            <a:endParaRPr lang="en-US" dirty="0">
              <a:latin typeface="Helvetica" pitchFamily="2" charset="0"/>
            </a:endParaRPr>
          </a:p>
          <a:p>
            <a:r>
              <a:rPr lang="en-US" dirty="0">
                <a:latin typeface="Helvetica" pitchFamily="2" charset="0"/>
              </a:rPr>
              <a:t>mood maintenance, so cheerful people are less likely to help if it would ruin their mood </a:t>
            </a:r>
          </a:p>
        </p:txBody>
      </p:sp>
      <p:pic>
        <p:nvPicPr>
          <p:cNvPr id="3" name="Picture 2">
            <a:extLst>
              <a:ext uri="{FF2B5EF4-FFF2-40B4-BE49-F238E27FC236}">
                <a16:creationId xmlns:a16="http://schemas.microsoft.com/office/drawing/2014/main" id="{95CA20C1-3A22-9581-392A-C7C175D909AE}"/>
              </a:ext>
            </a:extLst>
          </p:cNvPr>
          <p:cNvPicPr>
            <a:picLocks noChangeAspect="1"/>
          </p:cNvPicPr>
          <p:nvPr/>
        </p:nvPicPr>
        <p:blipFill>
          <a:blip r:embed="rId2"/>
          <a:stretch>
            <a:fillRect/>
          </a:stretch>
        </p:blipFill>
        <p:spPr>
          <a:xfrm>
            <a:off x="6541249" y="2274641"/>
            <a:ext cx="5620239" cy="3624016"/>
          </a:xfrm>
          <a:prstGeom prst="rect">
            <a:avLst/>
          </a:prstGeom>
        </p:spPr>
      </p:pic>
    </p:spTree>
    <p:extLst>
      <p:ext uri="{BB962C8B-B14F-4D97-AF65-F5344CB8AC3E}">
        <p14:creationId xmlns:p14="http://schemas.microsoft.com/office/powerpoint/2010/main" val="228515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93D3C-2D71-F140-952D-D3CD8B5956EF}"/>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Affect Influences Cognition </a:t>
            </a:r>
          </a:p>
        </p:txBody>
      </p:sp>
      <p:sp>
        <p:nvSpPr>
          <p:cNvPr id="5" name="Rectangle 4">
            <a:extLst>
              <a:ext uri="{FF2B5EF4-FFF2-40B4-BE49-F238E27FC236}">
                <a16:creationId xmlns:a16="http://schemas.microsoft.com/office/drawing/2014/main" id="{D80F266D-7FE9-0EDC-8267-0713C5D07698}"/>
              </a:ext>
            </a:extLst>
          </p:cNvPr>
          <p:cNvSpPr/>
          <p:nvPr/>
        </p:nvSpPr>
        <p:spPr>
          <a:xfrm>
            <a:off x="5098530" y="2333871"/>
            <a:ext cx="1399742" cy="461665"/>
          </a:xfrm>
          <a:prstGeom prst="rect">
            <a:avLst/>
          </a:prstGeom>
          <a:solidFill>
            <a:schemeClr val="accent2"/>
          </a:solidFill>
        </p:spPr>
        <p:txBody>
          <a:bodyPr wrap="none">
            <a:spAutoFit/>
          </a:bodyPr>
          <a:lstStyle/>
          <a:p>
            <a:pPr algn="ctr"/>
            <a:r>
              <a:rPr lang="en-US" altLang="zh-CN" sz="2400" b="1" dirty="0">
                <a:latin typeface="TimesNewRomanPS"/>
              </a:rPr>
              <a:t>Accounts</a:t>
            </a:r>
          </a:p>
        </p:txBody>
      </p:sp>
      <p:sp>
        <p:nvSpPr>
          <p:cNvPr id="6" name="Rectangle 5">
            <a:extLst>
              <a:ext uri="{FF2B5EF4-FFF2-40B4-BE49-F238E27FC236}">
                <a16:creationId xmlns:a16="http://schemas.microsoft.com/office/drawing/2014/main" id="{2453A115-041F-AE33-8653-96841FAA0D3E}"/>
              </a:ext>
            </a:extLst>
          </p:cNvPr>
          <p:cNvSpPr/>
          <p:nvPr/>
        </p:nvSpPr>
        <p:spPr>
          <a:xfrm>
            <a:off x="1081084" y="2206776"/>
            <a:ext cx="4017446" cy="954107"/>
          </a:xfrm>
          <a:prstGeom prst="rect">
            <a:avLst/>
          </a:prstGeom>
        </p:spPr>
        <p:txBody>
          <a:bodyPr wrap="none">
            <a:spAutoFit/>
          </a:bodyPr>
          <a:lstStyle/>
          <a:p>
            <a:r>
              <a:rPr lang="en-US" altLang="zh-CN" sz="2800" b="1" dirty="0">
                <a:latin typeface="Helvetica" charset="0"/>
                <a:ea typeface="Helvetica" charset="0"/>
                <a:cs typeface="Helvetica" charset="0"/>
              </a:rPr>
              <a:t>(ii)</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a:t>
            </a:r>
            <a:r>
              <a:rPr lang="en-US" altLang="zh-CN" sz="2800" b="1" dirty="0">
                <a:latin typeface="Helvetica" charset="0"/>
                <a:ea typeface="Helvetica" charset="0"/>
                <a:cs typeface="Helvetica" charset="0"/>
              </a:rPr>
              <a:t>memory</a:t>
            </a:r>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sp>
        <p:nvSpPr>
          <p:cNvPr id="4" name="Rectangle 3">
            <a:extLst>
              <a:ext uri="{FF2B5EF4-FFF2-40B4-BE49-F238E27FC236}">
                <a16:creationId xmlns:a16="http://schemas.microsoft.com/office/drawing/2014/main" id="{AB9C0D94-C748-585F-E93C-E1FFCB9898C9}"/>
              </a:ext>
            </a:extLst>
          </p:cNvPr>
          <p:cNvSpPr/>
          <p:nvPr/>
        </p:nvSpPr>
        <p:spPr>
          <a:xfrm>
            <a:off x="1283731" y="2964639"/>
            <a:ext cx="2069797" cy="369332"/>
          </a:xfrm>
          <a:prstGeom prst="rect">
            <a:avLst/>
          </a:prstGeom>
        </p:spPr>
        <p:txBody>
          <a:bodyPr wrap="none">
            <a:spAutoFit/>
          </a:bodyPr>
          <a:lstStyle/>
          <a:p>
            <a:r>
              <a:rPr lang="en-US" b="1" dirty="0">
                <a:latin typeface="TimesNewRomanPS"/>
              </a:rPr>
              <a:t>Mood Congruence </a:t>
            </a:r>
            <a:endParaRPr lang="en-US" dirty="0"/>
          </a:p>
        </p:txBody>
      </p:sp>
      <p:sp>
        <p:nvSpPr>
          <p:cNvPr id="7" name="Rectangle 6">
            <a:extLst>
              <a:ext uri="{FF2B5EF4-FFF2-40B4-BE49-F238E27FC236}">
                <a16:creationId xmlns:a16="http://schemas.microsoft.com/office/drawing/2014/main" id="{53A8EE6F-A1A6-A9F3-8C58-245092DE31A4}"/>
              </a:ext>
            </a:extLst>
          </p:cNvPr>
          <p:cNvSpPr/>
          <p:nvPr/>
        </p:nvSpPr>
        <p:spPr>
          <a:xfrm>
            <a:off x="3353528" y="2824451"/>
            <a:ext cx="6096000" cy="646331"/>
          </a:xfrm>
          <a:prstGeom prst="rect">
            <a:avLst/>
          </a:prstGeom>
        </p:spPr>
        <p:txBody>
          <a:bodyPr>
            <a:spAutoFit/>
          </a:bodyPr>
          <a:lstStyle/>
          <a:p>
            <a:r>
              <a:rPr lang="en-US" dirty="0">
                <a:solidFill>
                  <a:schemeClr val="accent4">
                    <a:lumMod val="75000"/>
                  </a:schemeClr>
                </a:solidFill>
                <a:latin typeface="TimesNewRomanPSMT"/>
              </a:rPr>
              <a:t>people recall positive material in positive moods and sometimes recall negative material in negative moods </a:t>
            </a:r>
            <a:endParaRPr lang="en-US" dirty="0">
              <a:solidFill>
                <a:schemeClr val="accent4">
                  <a:lumMod val="75000"/>
                </a:schemeClr>
              </a:solidFill>
            </a:endParaRPr>
          </a:p>
        </p:txBody>
      </p:sp>
      <p:sp>
        <p:nvSpPr>
          <p:cNvPr id="11" name="Rectangle 10">
            <a:extLst>
              <a:ext uri="{FF2B5EF4-FFF2-40B4-BE49-F238E27FC236}">
                <a16:creationId xmlns:a16="http://schemas.microsoft.com/office/drawing/2014/main" id="{57A92741-D6F0-A40F-9CCF-EE04AA81FE95}"/>
              </a:ext>
            </a:extLst>
          </p:cNvPr>
          <p:cNvSpPr/>
          <p:nvPr/>
        </p:nvSpPr>
        <p:spPr>
          <a:xfrm>
            <a:off x="3353528" y="3424789"/>
            <a:ext cx="6096000" cy="923330"/>
          </a:xfrm>
          <a:prstGeom prst="rect">
            <a:avLst/>
          </a:prstGeom>
        </p:spPr>
        <p:txBody>
          <a:bodyPr>
            <a:spAutoFit/>
          </a:bodyPr>
          <a:lstStyle/>
          <a:p>
            <a:r>
              <a:rPr lang="en-US" dirty="0">
                <a:solidFill>
                  <a:schemeClr val="accent1"/>
                </a:solidFill>
                <a:latin typeface="TimesNewRomanPSMT"/>
              </a:rPr>
              <a:t>depressed people (compared to controls) </a:t>
            </a:r>
            <a:r>
              <a:rPr lang="en-US" dirty="0" err="1">
                <a:solidFill>
                  <a:schemeClr val="accent1"/>
                </a:solidFill>
                <a:latin typeface="TimesNewRomanPSMT"/>
              </a:rPr>
              <a:t>underremember</a:t>
            </a:r>
            <a:r>
              <a:rPr lang="en-US" dirty="0">
                <a:solidFill>
                  <a:schemeClr val="accent1"/>
                </a:solidFill>
                <a:latin typeface="TimesNewRomanPSMT"/>
              </a:rPr>
              <a:t> positive words and phrases or </a:t>
            </a:r>
            <a:r>
              <a:rPr lang="en-US" dirty="0" err="1">
                <a:solidFill>
                  <a:schemeClr val="accent1"/>
                </a:solidFill>
                <a:latin typeface="TimesNewRomanPSMT"/>
              </a:rPr>
              <a:t>overrecall</a:t>
            </a:r>
            <a:r>
              <a:rPr lang="en-US" dirty="0">
                <a:solidFill>
                  <a:schemeClr val="accent1"/>
                </a:solidFill>
                <a:latin typeface="TimesNewRomanPSMT"/>
              </a:rPr>
              <a:t> negative ones (Ingram, Smith, &amp; Brehm, 1983). </a:t>
            </a:r>
            <a:endParaRPr lang="en-US" dirty="0">
              <a:solidFill>
                <a:schemeClr val="accent1"/>
              </a:solidFill>
            </a:endParaRPr>
          </a:p>
        </p:txBody>
      </p:sp>
      <p:sp>
        <p:nvSpPr>
          <p:cNvPr id="13" name="Rectangle 12">
            <a:extLst>
              <a:ext uri="{FF2B5EF4-FFF2-40B4-BE49-F238E27FC236}">
                <a16:creationId xmlns:a16="http://schemas.microsoft.com/office/drawing/2014/main" id="{F4B55766-94B9-8FC2-28D2-F9BF3FEDCEF6}"/>
              </a:ext>
            </a:extLst>
          </p:cNvPr>
          <p:cNvSpPr/>
          <p:nvPr/>
        </p:nvSpPr>
        <p:spPr>
          <a:xfrm>
            <a:off x="1240850" y="4616556"/>
            <a:ext cx="8886129" cy="1200329"/>
          </a:xfrm>
          <a:prstGeom prst="rect">
            <a:avLst/>
          </a:prstGeom>
        </p:spPr>
        <p:txBody>
          <a:bodyPr wrap="square">
            <a:spAutoFit/>
          </a:bodyPr>
          <a:lstStyle/>
          <a:p>
            <a:r>
              <a:rPr lang="en-US" dirty="0">
                <a:latin typeface="TimesNewRomanPSMT"/>
              </a:rPr>
              <a:t>people often regulate negative moods by reframing past negative events or by retrieving positive memories to counteract the bad mood, resulting in</a:t>
            </a:r>
            <a:r>
              <a:rPr lang="en-US" b="1" dirty="0">
                <a:latin typeface="TimesNewRomanPSMT"/>
              </a:rPr>
              <a:t> mood-incongruency effects </a:t>
            </a:r>
            <a:r>
              <a:rPr lang="en-US" dirty="0">
                <a:latin typeface="TimesNewRomanPSMT"/>
              </a:rPr>
              <a:t>for negative moods. Also, when people reflect on their moods, they tend to recall mood-incongruent events (McFarland &amp; Buehler, 1998). </a:t>
            </a:r>
            <a:endParaRPr lang="en-US" dirty="0"/>
          </a:p>
        </p:txBody>
      </p:sp>
    </p:spTree>
    <p:extLst>
      <p:ext uri="{BB962C8B-B14F-4D97-AF65-F5344CB8AC3E}">
        <p14:creationId xmlns:p14="http://schemas.microsoft.com/office/powerpoint/2010/main" val="236752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F677A86-6BA0-3919-41DB-BF669E6493C3}"/>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Affect Influences Cognition </a:t>
            </a:r>
          </a:p>
        </p:txBody>
      </p:sp>
      <p:sp>
        <p:nvSpPr>
          <p:cNvPr id="5" name="Rectangle 4">
            <a:extLst>
              <a:ext uri="{FF2B5EF4-FFF2-40B4-BE49-F238E27FC236}">
                <a16:creationId xmlns:a16="http://schemas.microsoft.com/office/drawing/2014/main" id="{0469DB23-565B-CBCA-8D67-3CFDEF558566}"/>
              </a:ext>
            </a:extLst>
          </p:cNvPr>
          <p:cNvSpPr/>
          <p:nvPr/>
        </p:nvSpPr>
        <p:spPr>
          <a:xfrm>
            <a:off x="1081084" y="2206776"/>
            <a:ext cx="4017446" cy="954107"/>
          </a:xfrm>
          <a:prstGeom prst="rect">
            <a:avLst/>
          </a:prstGeom>
        </p:spPr>
        <p:txBody>
          <a:bodyPr wrap="none">
            <a:spAutoFit/>
          </a:bodyPr>
          <a:lstStyle/>
          <a:p>
            <a:r>
              <a:rPr lang="en-US" altLang="zh-CN" sz="2800" b="1" dirty="0">
                <a:latin typeface="Helvetica" charset="0"/>
                <a:ea typeface="Helvetica" charset="0"/>
                <a:cs typeface="Helvetica" charset="0"/>
              </a:rPr>
              <a:t>(ii)</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a:t>
            </a:r>
            <a:r>
              <a:rPr lang="en-US" altLang="zh-CN" sz="2800" b="1" dirty="0">
                <a:latin typeface="Helvetica" charset="0"/>
                <a:ea typeface="Helvetica" charset="0"/>
                <a:cs typeface="Helvetica" charset="0"/>
              </a:rPr>
              <a:t>memory</a:t>
            </a:r>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F85F1DF8-C923-D52A-7ED8-111158877FBD}"/>
              </a:ext>
            </a:extLst>
          </p:cNvPr>
          <p:cNvSpPr/>
          <p:nvPr/>
        </p:nvSpPr>
        <p:spPr>
          <a:xfrm>
            <a:off x="1166649" y="3876292"/>
            <a:ext cx="4439606" cy="923330"/>
          </a:xfrm>
          <a:prstGeom prst="rect">
            <a:avLst/>
          </a:prstGeom>
        </p:spPr>
        <p:txBody>
          <a:bodyPr wrap="square">
            <a:spAutoFit/>
          </a:bodyPr>
          <a:lstStyle/>
          <a:p>
            <a:r>
              <a:rPr lang="en-US" dirty="0">
                <a:latin typeface="Times" pitchFamily="2" charset="0"/>
              </a:rPr>
              <a:t>the congruence between the mood context in which material is learned and the mood context in which material is retrieved. </a:t>
            </a:r>
          </a:p>
        </p:txBody>
      </p:sp>
      <p:pic>
        <p:nvPicPr>
          <p:cNvPr id="1026" name="Picture 2">
            <a:extLst>
              <a:ext uri="{FF2B5EF4-FFF2-40B4-BE49-F238E27FC236}">
                <a16:creationId xmlns:a16="http://schemas.microsoft.com/office/drawing/2014/main" id="{7E3886FA-2373-113F-31A1-CFAD6A730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4722" y="2037617"/>
            <a:ext cx="2857500" cy="18510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916C7A7-31AE-4022-4711-4B9DD3BA6F5D}"/>
              </a:ext>
            </a:extLst>
          </p:cNvPr>
          <p:cNvSpPr/>
          <p:nvPr/>
        </p:nvSpPr>
        <p:spPr>
          <a:xfrm>
            <a:off x="1252213" y="4992773"/>
            <a:ext cx="4199576" cy="923330"/>
          </a:xfrm>
          <a:prstGeom prst="rect">
            <a:avLst/>
          </a:prstGeom>
        </p:spPr>
        <p:txBody>
          <a:bodyPr wrap="square">
            <a:spAutoFit/>
          </a:bodyPr>
          <a:lstStyle/>
          <a:p>
            <a:r>
              <a:rPr lang="en-US" altLang="zh-CN" dirty="0">
                <a:latin typeface="TimesNewRomanPSMT"/>
              </a:rPr>
              <a:t>-&gt;</a:t>
            </a:r>
            <a:r>
              <a:rPr lang="zh-CN" altLang="en-US" dirty="0">
                <a:latin typeface="TimesNewRomanPSMT"/>
              </a:rPr>
              <a:t> </a:t>
            </a:r>
            <a:r>
              <a:rPr lang="en-US" dirty="0">
                <a:latin typeface="TimesNewRomanPSMT"/>
              </a:rPr>
              <a:t>something learned while intoxicated is easier to remember while intoxicated than while sober </a:t>
            </a:r>
            <a:endParaRPr lang="en-US" dirty="0"/>
          </a:p>
        </p:txBody>
      </p:sp>
      <p:pic>
        <p:nvPicPr>
          <p:cNvPr id="1028" name="Picture 4" descr="头条问答- 你喝醉酒后最尴尬的一次是做过什么事？(杭大三叔公的回答，0赞）">
            <a:extLst>
              <a:ext uri="{FF2B5EF4-FFF2-40B4-BE49-F238E27FC236}">
                <a16:creationId xmlns:a16="http://schemas.microsoft.com/office/drawing/2014/main" id="{3E152815-AA10-863E-E198-E5254984F6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89" r="8840" b="5720"/>
          <a:stretch/>
        </p:blipFill>
        <p:spPr bwMode="auto">
          <a:xfrm>
            <a:off x="5733254" y="4079603"/>
            <a:ext cx="2976405" cy="21611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BC33F7-A534-E5FB-BB76-43980D5BD0CD}"/>
              </a:ext>
            </a:extLst>
          </p:cNvPr>
          <p:cNvSpPr/>
          <p:nvPr/>
        </p:nvSpPr>
        <p:spPr>
          <a:xfrm>
            <a:off x="1252213" y="2984702"/>
            <a:ext cx="3422732" cy="369332"/>
          </a:xfrm>
          <a:prstGeom prst="rect">
            <a:avLst/>
          </a:prstGeom>
        </p:spPr>
        <p:txBody>
          <a:bodyPr wrap="none">
            <a:spAutoFit/>
          </a:bodyPr>
          <a:lstStyle/>
          <a:p>
            <a:r>
              <a:rPr lang="en-US" b="1" dirty="0">
                <a:latin typeface="TimesNewRomanPS"/>
              </a:rPr>
              <a:t>Mood State-Dependent Memory </a:t>
            </a:r>
            <a:endParaRPr lang="en-US" dirty="0"/>
          </a:p>
        </p:txBody>
      </p:sp>
    </p:spTree>
    <p:extLst>
      <p:ext uri="{BB962C8B-B14F-4D97-AF65-F5344CB8AC3E}">
        <p14:creationId xmlns:p14="http://schemas.microsoft.com/office/powerpoint/2010/main" val="131129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F677A86-6BA0-3919-41DB-BF669E6493C3}"/>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Affect Influences Cognition </a:t>
            </a:r>
          </a:p>
        </p:txBody>
      </p:sp>
      <p:sp>
        <p:nvSpPr>
          <p:cNvPr id="5" name="Rectangle 4">
            <a:extLst>
              <a:ext uri="{FF2B5EF4-FFF2-40B4-BE49-F238E27FC236}">
                <a16:creationId xmlns:a16="http://schemas.microsoft.com/office/drawing/2014/main" id="{0469DB23-565B-CBCA-8D67-3CFDEF558566}"/>
              </a:ext>
            </a:extLst>
          </p:cNvPr>
          <p:cNvSpPr/>
          <p:nvPr/>
        </p:nvSpPr>
        <p:spPr>
          <a:xfrm>
            <a:off x="1081084" y="2206776"/>
            <a:ext cx="4437433" cy="1384995"/>
          </a:xfrm>
          <a:prstGeom prst="rect">
            <a:avLst/>
          </a:prstGeom>
        </p:spPr>
        <p:txBody>
          <a:bodyPr wrap="none">
            <a:spAutoFit/>
          </a:bodyPr>
          <a:lstStyle/>
          <a:p>
            <a:r>
              <a:rPr lang="en-US" altLang="zh-CN" sz="2800" b="1" dirty="0">
                <a:latin typeface="Helvetica" charset="0"/>
                <a:ea typeface="Helvetica" charset="0"/>
                <a:cs typeface="Helvetica" charset="0"/>
              </a:rPr>
              <a:t>(iii)</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a:t>
            </a:r>
            <a:r>
              <a:rPr lang="en-US" altLang="zh-CN" sz="2800" b="1" dirty="0">
                <a:latin typeface="Helvetica" charset="0"/>
                <a:ea typeface="Helvetica" charset="0"/>
                <a:cs typeface="Helvetica" charset="0"/>
              </a:rPr>
              <a:t>Judgment </a:t>
            </a:r>
          </a:p>
          <a:p>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7916C7A7-31AE-4022-4711-4B9DD3BA6F5D}"/>
              </a:ext>
            </a:extLst>
          </p:cNvPr>
          <p:cNvSpPr/>
          <p:nvPr/>
        </p:nvSpPr>
        <p:spPr>
          <a:xfrm>
            <a:off x="858038" y="3792622"/>
            <a:ext cx="4929352" cy="923330"/>
          </a:xfrm>
          <a:prstGeom prst="rect">
            <a:avLst/>
          </a:prstGeom>
        </p:spPr>
        <p:txBody>
          <a:bodyPr wrap="square">
            <a:spAutoFit/>
          </a:bodyPr>
          <a:lstStyle/>
          <a:p>
            <a:r>
              <a:rPr lang="en-US" altLang="zh-CN" dirty="0">
                <a:latin typeface="TimesNewRomanPSMT"/>
              </a:rPr>
              <a:t>-&gt;</a:t>
            </a:r>
            <a:r>
              <a:rPr lang="zh-CN" altLang="en-US" dirty="0">
                <a:latin typeface="TimesNewRomanPSMT"/>
              </a:rPr>
              <a:t>  </a:t>
            </a:r>
            <a:r>
              <a:rPr lang="en-US" altLang="en-CN" dirty="0">
                <a:latin typeface="Arial" panose="020B0604020202020204" pitchFamily="34" charset="0"/>
                <a:ea typeface="TimesNewRomanPSMT"/>
              </a:rPr>
              <a:t>Politicians who smile can put their viewers in a good mood, and this translates to positive feelings about the politician; </a:t>
            </a:r>
          </a:p>
        </p:txBody>
      </p:sp>
      <p:sp>
        <p:nvSpPr>
          <p:cNvPr id="7" name="Rectangle 6">
            <a:extLst>
              <a:ext uri="{FF2B5EF4-FFF2-40B4-BE49-F238E27FC236}">
                <a16:creationId xmlns:a16="http://schemas.microsoft.com/office/drawing/2014/main" id="{D6BC33F7-A534-E5FB-BB76-43980D5BD0CD}"/>
              </a:ext>
            </a:extLst>
          </p:cNvPr>
          <p:cNvSpPr/>
          <p:nvPr/>
        </p:nvSpPr>
        <p:spPr>
          <a:xfrm>
            <a:off x="943603" y="2927552"/>
            <a:ext cx="4511171" cy="400110"/>
          </a:xfrm>
          <a:prstGeom prst="rect">
            <a:avLst/>
          </a:prstGeom>
        </p:spPr>
        <p:txBody>
          <a:bodyPr wrap="none">
            <a:spAutoFit/>
          </a:bodyPr>
          <a:lstStyle/>
          <a:p>
            <a:r>
              <a:rPr lang="en-US" sz="2000" b="1" dirty="0">
                <a:solidFill>
                  <a:schemeClr val="accent2"/>
                </a:solidFill>
                <a:latin typeface="TimesNewRomanPS"/>
              </a:rPr>
              <a:t>cheery mood-based benevolence effects </a:t>
            </a:r>
          </a:p>
        </p:txBody>
      </p:sp>
      <p:pic>
        <p:nvPicPr>
          <p:cNvPr id="2052" name="Picture 4" descr="page662image50568704">
            <a:extLst>
              <a:ext uri="{FF2B5EF4-FFF2-40B4-BE49-F238E27FC236}">
                <a16:creationId xmlns:a16="http://schemas.microsoft.com/office/drawing/2014/main" id="{91A21DED-DE30-4994-E8B0-D79A02BF0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50825"/>
            <a:ext cx="736600" cy="12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C0CAA33-C31F-DE38-9EAB-2850E3E76C10}"/>
              </a:ext>
            </a:extLst>
          </p:cNvPr>
          <p:cNvSpPr/>
          <p:nvPr/>
        </p:nvSpPr>
        <p:spPr>
          <a:xfrm>
            <a:off x="5956465" y="2935035"/>
            <a:ext cx="6064481" cy="369332"/>
          </a:xfrm>
          <a:prstGeom prst="rect">
            <a:avLst/>
          </a:prstGeom>
        </p:spPr>
        <p:txBody>
          <a:bodyPr wrap="none">
            <a:spAutoFit/>
          </a:bodyPr>
          <a:lstStyle/>
          <a:p>
            <a:r>
              <a:rPr lang="en-US" b="1" dirty="0">
                <a:solidFill>
                  <a:srgbClr val="7030A0"/>
                </a:solidFill>
                <a:latin typeface="TimesNewRomanPSMT"/>
              </a:rPr>
              <a:t>Is the converse true? Do unhappy people dislike everything </a:t>
            </a:r>
            <a:endParaRPr lang="en-US" b="1" dirty="0">
              <a:solidFill>
                <a:srgbClr val="7030A0"/>
              </a:solidFill>
            </a:endParaRPr>
          </a:p>
        </p:txBody>
      </p:sp>
      <p:sp>
        <p:nvSpPr>
          <p:cNvPr id="11" name="Rectangle 10">
            <a:extLst>
              <a:ext uri="{FF2B5EF4-FFF2-40B4-BE49-F238E27FC236}">
                <a16:creationId xmlns:a16="http://schemas.microsoft.com/office/drawing/2014/main" id="{70395352-19ED-984A-BD62-B2C32FC4DA46}"/>
              </a:ext>
            </a:extLst>
          </p:cNvPr>
          <p:cNvSpPr/>
          <p:nvPr/>
        </p:nvSpPr>
        <p:spPr>
          <a:xfrm>
            <a:off x="2892705" y="5226625"/>
            <a:ext cx="6096000" cy="707886"/>
          </a:xfrm>
          <a:prstGeom prst="rect">
            <a:avLst/>
          </a:prstGeom>
          <a:solidFill>
            <a:schemeClr val="accent6">
              <a:lumMod val="40000"/>
              <a:lumOff val="60000"/>
            </a:schemeClr>
          </a:solidFill>
        </p:spPr>
        <p:txBody>
          <a:bodyPr>
            <a:spAutoFit/>
          </a:bodyPr>
          <a:lstStyle/>
          <a:p>
            <a:pPr algn="ctr"/>
            <a:r>
              <a:rPr lang="en-US" sz="2000" dirty="0">
                <a:latin typeface="TimesNewRomanPSMT"/>
              </a:rPr>
              <a:t>Mood researchers are moving beyond valence and arousal to complex emotions. </a:t>
            </a:r>
            <a:endParaRPr lang="en-US" sz="2000" dirty="0"/>
          </a:p>
        </p:txBody>
      </p:sp>
    </p:spTree>
    <p:extLst>
      <p:ext uri="{BB962C8B-B14F-4D97-AF65-F5344CB8AC3E}">
        <p14:creationId xmlns:p14="http://schemas.microsoft.com/office/powerpoint/2010/main" val="618839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CF677A86-6BA0-3919-41DB-BF669E6493C3}"/>
              </a:ext>
            </a:extLst>
          </p:cNvPr>
          <p:cNvSpPr>
            <a:spLocks noGrp="1"/>
          </p:cNvSpPr>
          <p:nvPr>
            <p:ph type="title"/>
          </p:nvPr>
        </p:nvSpPr>
        <p:spPr>
          <a:xfrm>
            <a:off x="1166649" y="985044"/>
            <a:ext cx="10258732" cy="957827"/>
          </a:xfrm>
        </p:spPr>
        <p:txBody>
          <a:bodyPr anchor="b">
            <a:normAutofit/>
          </a:bodyPr>
          <a:lstStyle/>
          <a:p>
            <a:r>
              <a:rPr kumimoji="1" lang="en-US" altLang="zh-CN" sz="5400" dirty="0">
                <a:solidFill>
                  <a:schemeClr val="accent1"/>
                </a:solidFill>
                <a:latin typeface="Helvetica" pitchFamily="2" charset="0"/>
              </a:rPr>
              <a:t>Affect Influences Cognition </a:t>
            </a:r>
          </a:p>
        </p:txBody>
      </p:sp>
      <p:sp>
        <p:nvSpPr>
          <p:cNvPr id="5" name="Rectangle 4">
            <a:extLst>
              <a:ext uri="{FF2B5EF4-FFF2-40B4-BE49-F238E27FC236}">
                <a16:creationId xmlns:a16="http://schemas.microsoft.com/office/drawing/2014/main" id="{0469DB23-565B-CBCA-8D67-3CFDEF558566}"/>
              </a:ext>
            </a:extLst>
          </p:cNvPr>
          <p:cNvSpPr/>
          <p:nvPr/>
        </p:nvSpPr>
        <p:spPr>
          <a:xfrm>
            <a:off x="1081084" y="2206776"/>
            <a:ext cx="4437433" cy="1384995"/>
          </a:xfrm>
          <a:prstGeom prst="rect">
            <a:avLst/>
          </a:prstGeom>
        </p:spPr>
        <p:txBody>
          <a:bodyPr wrap="none">
            <a:spAutoFit/>
          </a:bodyPr>
          <a:lstStyle/>
          <a:p>
            <a:r>
              <a:rPr lang="en-US" altLang="zh-CN" sz="2800" b="1" dirty="0">
                <a:latin typeface="Helvetica" charset="0"/>
                <a:ea typeface="Helvetica" charset="0"/>
                <a:cs typeface="Helvetica" charset="0"/>
              </a:rPr>
              <a:t>(iii)</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a:t>
            </a:r>
            <a:r>
              <a:rPr lang="en-US" altLang="zh-CN" sz="2800" b="1" dirty="0">
                <a:latin typeface="Helvetica" charset="0"/>
                <a:ea typeface="Helvetica" charset="0"/>
                <a:cs typeface="Helvetica" charset="0"/>
              </a:rPr>
              <a:t>Judgment </a:t>
            </a:r>
          </a:p>
          <a:p>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7916C7A7-31AE-4022-4711-4B9DD3BA6F5D}"/>
              </a:ext>
            </a:extLst>
          </p:cNvPr>
          <p:cNvSpPr/>
          <p:nvPr/>
        </p:nvSpPr>
        <p:spPr>
          <a:xfrm>
            <a:off x="1011353" y="3653122"/>
            <a:ext cx="4929352" cy="923330"/>
          </a:xfrm>
          <a:prstGeom prst="rect">
            <a:avLst/>
          </a:prstGeom>
          <a:solidFill>
            <a:schemeClr val="accent3">
              <a:lumMod val="20000"/>
              <a:lumOff val="80000"/>
            </a:schemeClr>
          </a:solidFill>
        </p:spPr>
        <p:txBody>
          <a:bodyPr wrap="square">
            <a:spAutoFit/>
          </a:bodyPr>
          <a:lstStyle/>
          <a:p>
            <a:r>
              <a:rPr lang="en-US" altLang="zh-CN" dirty="0">
                <a:solidFill>
                  <a:schemeClr val="accent2"/>
                </a:solidFill>
                <a:latin typeface="TimesNewRomanPSMT"/>
              </a:rPr>
              <a:t>-&gt;</a:t>
            </a:r>
            <a:r>
              <a:rPr lang="zh-CN" altLang="en-US" dirty="0">
                <a:solidFill>
                  <a:schemeClr val="accent2"/>
                </a:solidFill>
                <a:latin typeface="TimesNewRomanPSMT"/>
              </a:rPr>
              <a:t>  </a:t>
            </a:r>
            <a:r>
              <a:rPr lang="en-US" altLang="en-CN" dirty="0">
                <a:solidFill>
                  <a:schemeClr val="accent2"/>
                </a:solidFill>
                <a:latin typeface="Arial" panose="020B0604020202020204" pitchFamily="34" charset="0"/>
                <a:ea typeface="TimesNewRomanPSMT"/>
              </a:rPr>
              <a:t>Fear increases the perceived risk of terrorist attacks, </a:t>
            </a:r>
            <a:r>
              <a:rPr lang="en-US" altLang="en-CN" dirty="0">
                <a:solidFill>
                  <a:schemeClr val="accent1"/>
                </a:solidFill>
                <a:latin typeface="Arial" panose="020B0604020202020204" pitchFamily="34" charset="0"/>
                <a:ea typeface="TimesNewRomanPSMT"/>
              </a:rPr>
              <a:t>whereas anger decreases the perceived possibility </a:t>
            </a:r>
          </a:p>
        </p:txBody>
      </p:sp>
      <p:sp>
        <p:nvSpPr>
          <p:cNvPr id="7" name="Rectangle 6">
            <a:extLst>
              <a:ext uri="{FF2B5EF4-FFF2-40B4-BE49-F238E27FC236}">
                <a16:creationId xmlns:a16="http://schemas.microsoft.com/office/drawing/2014/main" id="{D6BC33F7-A534-E5FB-BB76-43980D5BD0CD}"/>
              </a:ext>
            </a:extLst>
          </p:cNvPr>
          <p:cNvSpPr/>
          <p:nvPr/>
        </p:nvSpPr>
        <p:spPr>
          <a:xfrm>
            <a:off x="943603" y="2927552"/>
            <a:ext cx="5704190" cy="400110"/>
          </a:xfrm>
          <a:prstGeom prst="rect">
            <a:avLst/>
          </a:prstGeom>
        </p:spPr>
        <p:txBody>
          <a:bodyPr wrap="none">
            <a:spAutoFit/>
          </a:bodyPr>
          <a:lstStyle/>
          <a:p>
            <a:r>
              <a:rPr lang="en-US" sz="2000" b="1" dirty="0">
                <a:solidFill>
                  <a:schemeClr val="accent1"/>
                </a:solidFill>
                <a:latin typeface="TimesNewRomanPS"/>
              </a:rPr>
              <a:t>anger</a:t>
            </a:r>
            <a:r>
              <a:rPr lang="en-US" sz="2000" b="1" dirty="0">
                <a:solidFill>
                  <a:schemeClr val="accent2"/>
                </a:solidFill>
                <a:latin typeface="TimesNewRomanPS"/>
              </a:rPr>
              <a:t> and fear – have distinct effects on judgment </a:t>
            </a:r>
          </a:p>
        </p:txBody>
      </p:sp>
      <p:pic>
        <p:nvPicPr>
          <p:cNvPr id="2052" name="Picture 4" descr="page662image50568704">
            <a:extLst>
              <a:ext uri="{FF2B5EF4-FFF2-40B4-BE49-F238E27FC236}">
                <a16:creationId xmlns:a16="http://schemas.microsoft.com/office/drawing/2014/main" id="{91A21DED-DE30-4994-E8B0-D79A02BF0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50825"/>
            <a:ext cx="736600" cy="127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0395352-19ED-984A-BD62-B2C32FC4DA46}"/>
              </a:ext>
            </a:extLst>
          </p:cNvPr>
          <p:cNvSpPr/>
          <p:nvPr/>
        </p:nvSpPr>
        <p:spPr>
          <a:xfrm>
            <a:off x="2892705" y="5226625"/>
            <a:ext cx="6096000" cy="707886"/>
          </a:xfrm>
          <a:prstGeom prst="rect">
            <a:avLst/>
          </a:prstGeom>
          <a:solidFill>
            <a:schemeClr val="accent6">
              <a:lumMod val="40000"/>
              <a:lumOff val="60000"/>
            </a:schemeClr>
          </a:solidFill>
        </p:spPr>
        <p:txBody>
          <a:bodyPr>
            <a:spAutoFit/>
          </a:bodyPr>
          <a:lstStyle/>
          <a:p>
            <a:pPr algn="ctr"/>
            <a:r>
              <a:rPr lang="en-US" sz="2000" dirty="0">
                <a:latin typeface="TimesNewRomanPSMT"/>
              </a:rPr>
              <a:t>Anger facilitates automatic prejudices, whereas sadness neutralizes intergroup bias </a:t>
            </a:r>
          </a:p>
        </p:txBody>
      </p:sp>
      <p:sp>
        <p:nvSpPr>
          <p:cNvPr id="2" name="Rectangle 1">
            <a:extLst>
              <a:ext uri="{FF2B5EF4-FFF2-40B4-BE49-F238E27FC236}">
                <a16:creationId xmlns:a16="http://schemas.microsoft.com/office/drawing/2014/main" id="{23B06BD6-CB75-7D6F-EE55-8C5F5B5275E8}"/>
              </a:ext>
            </a:extLst>
          </p:cNvPr>
          <p:cNvSpPr/>
          <p:nvPr/>
        </p:nvSpPr>
        <p:spPr>
          <a:xfrm>
            <a:off x="6251297" y="3640784"/>
            <a:ext cx="5724644" cy="883127"/>
          </a:xfrm>
          <a:prstGeom prst="rect">
            <a:avLst/>
          </a:prstGeom>
          <a:solidFill>
            <a:schemeClr val="accent3">
              <a:lumMod val="20000"/>
              <a:lumOff val="80000"/>
            </a:schemeClr>
          </a:solidFill>
        </p:spPr>
        <p:txBody>
          <a:bodyPr wrap="none">
            <a:spAutoFit/>
          </a:bodyPr>
          <a:lstStyle/>
          <a:p>
            <a:pPr>
              <a:lnSpc>
                <a:spcPct val="150000"/>
              </a:lnSpc>
            </a:pPr>
            <a:r>
              <a:rPr lang="en-US" dirty="0">
                <a:solidFill>
                  <a:schemeClr val="accent2"/>
                </a:solidFill>
                <a:latin typeface="Helvetica" pitchFamily="2" charset="0"/>
              </a:rPr>
              <a:t>fearful people are pessimistic and see increased risks</a:t>
            </a:r>
            <a:endParaRPr lang="en-US" dirty="0">
              <a:solidFill>
                <a:schemeClr val="accent1"/>
              </a:solidFill>
              <a:latin typeface="Helvetica" pitchFamily="2" charset="0"/>
            </a:endParaRPr>
          </a:p>
          <a:p>
            <a:pPr>
              <a:lnSpc>
                <a:spcPct val="150000"/>
              </a:lnSpc>
            </a:pPr>
            <a:r>
              <a:rPr lang="en-US" dirty="0">
                <a:solidFill>
                  <a:schemeClr val="accent1"/>
                </a:solidFill>
                <a:latin typeface="Helvetica" pitchFamily="2" charset="0"/>
              </a:rPr>
              <a:t>anger makes people optimistic and risk-seeking  </a:t>
            </a:r>
          </a:p>
        </p:txBody>
      </p:sp>
    </p:spTree>
    <p:extLst>
      <p:ext uri="{BB962C8B-B14F-4D97-AF65-F5344CB8AC3E}">
        <p14:creationId xmlns:p14="http://schemas.microsoft.com/office/powerpoint/2010/main" val="353749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7">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9">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99105"/>
            <a:ext cx="10806546" cy="17558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1">
            <a:extLst>
              <a:ext uri="{FF2B5EF4-FFF2-40B4-BE49-F238E27FC236}">
                <a16:creationId xmlns:a16="http://schemas.microsoft.com/office/drawing/2014/main" id="{1C601609-75CE-4CAA-9520-1CD1076BA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050133"/>
            <a:ext cx="232963" cy="1340860"/>
            <a:chOff x="56167" y="2050133"/>
            <a:chExt cx="232963" cy="1340860"/>
          </a:xfrm>
        </p:grpSpPr>
        <p:sp>
          <p:nvSpPr>
            <p:cNvPr id="13" name="Rectangle 2">
              <a:extLst>
                <a:ext uri="{FF2B5EF4-FFF2-40B4-BE49-F238E27FC236}">
                  <a16:creationId xmlns:a16="http://schemas.microsoft.com/office/drawing/2014/main" id="{59900C35-2E02-41A0-ABB5-EA0BEB9FD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CBCF5FCB-4FA9-4595-90C2-9D063B5E48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C1AADA6C-3F63-4D4A-AF84-0ED447D0FC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D3D59899-4DF2-4DE1-8EE8-1C8E16055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DA4C4CDA-3FC5-4A6A-BAFE-977CB614E5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A4016669-38F7-4F7F-AD2F-2BA576D77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
              <a:extLst>
                <a:ext uri="{FF2B5EF4-FFF2-40B4-BE49-F238E27FC236}">
                  <a16:creationId xmlns:a16="http://schemas.microsoft.com/office/drawing/2014/main" id="{DA73A589-79D3-4A5A-9094-C3A69CF9E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59">
              <a:extLst>
                <a:ext uri="{FF2B5EF4-FFF2-40B4-BE49-F238E27FC236}">
                  <a16:creationId xmlns:a16="http://schemas.microsoft.com/office/drawing/2014/main" id="{56EB2622-CE07-49D9-96DA-A27CD49698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id="{2F004B65-48B3-4E04-B12B-A42AE1BA7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5D51F45B-6911-4E9B-8F00-9F9016B8A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a:extLst>
                <a:ext uri="{FF2B5EF4-FFF2-40B4-BE49-F238E27FC236}">
                  <a16:creationId xmlns:a16="http://schemas.microsoft.com/office/drawing/2014/main" id="{2CB57D3C-685E-4CF6-80E7-D6D2E8AA5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42B7417D-88BA-4A07-A037-A598CA519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2581F91C-3245-4CC9-AE9C-20713201D5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8449BF09-F04A-412E-8CBA-D81F0F2AF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73FB0607-74E7-40F5-9196-F19E1AB74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9">
              <a:extLst>
                <a:ext uri="{FF2B5EF4-FFF2-40B4-BE49-F238E27FC236}">
                  <a16:creationId xmlns:a16="http://schemas.microsoft.com/office/drawing/2014/main" id="{263E7E3B-57A7-4E14-BC6E-F5888E6A9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2">
              <a:extLst>
                <a:ext uri="{FF2B5EF4-FFF2-40B4-BE49-F238E27FC236}">
                  <a16:creationId xmlns:a16="http://schemas.microsoft.com/office/drawing/2014/main" id="{EE6C892E-7464-4649-AFAC-8FCD23E5F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9">
              <a:extLst>
                <a:ext uri="{FF2B5EF4-FFF2-40B4-BE49-F238E27FC236}">
                  <a16:creationId xmlns:a16="http://schemas.microsoft.com/office/drawing/2014/main" id="{FEC3099C-1531-4B73-9DE7-B3B15ABE4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2">
              <a:extLst>
                <a:ext uri="{FF2B5EF4-FFF2-40B4-BE49-F238E27FC236}">
                  <a16:creationId xmlns:a16="http://schemas.microsoft.com/office/drawing/2014/main" id="{0D768EF6-7AE9-40DE-8CC0-901E573E18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E6153FD2-D44D-43AE-B1F6-EB5737FF2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Rectangle 33">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01384"/>
            <a:ext cx="11371811"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8A5DE3F-9B18-8EA1-D679-A0004A7D89AF}"/>
              </a:ext>
            </a:extLst>
          </p:cNvPr>
          <p:cNvSpPr/>
          <p:nvPr/>
        </p:nvSpPr>
        <p:spPr>
          <a:xfrm>
            <a:off x="601755" y="3105587"/>
            <a:ext cx="3740067" cy="1710468"/>
          </a:xfrm>
          <a:prstGeom prst="rect">
            <a:avLst/>
          </a:prstGeom>
        </p:spPr>
        <p:txBody>
          <a:bodyPr wrap="square">
            <a:spAutoFit/>
          </a:bodyPr>
          <a:lstStyle/>
          <a:p>
            <a:pPr>
              <a:lnSpc>
                <a:spcPct val="150000"/>
              </a:lnSpc>
            </a:pPr>
            <a:r>
              <a:rPr lang="en-US" dirty="0">
                <a:solidFill>
                  <a:schemeClr val="accent1">
                    <a:lumMod val="50000"/>
                  </a:schemeClr>
                </a:solidFill>
                <a:latin typeface="TimesNewRomanPSMT"/>
              </a:rPr>
              <a:t>“</a:t>
            </a:r>
            <a:r>
              <a:rPr lang="en-US" i="1" dirty="0">
                <a:solidFill>
                  <a:schemeClr val="accent1">
                    <a:lumMod val="50000"/>
                  </a:schemeClr>
                </a:solidFill>
                <a:latin typeface="TimesNewRomanPSMT"/>
              </a:rPr>
              <a:t>Moral emotions and intuitions drive moral reasoning, just as surely as a dog wags its tail</a:t>
            </a:r>
            <a:r>
              <a:rPr lang="en-US" dirty="0">
                <a:solidFill>
                  <a:schemeClr val="accent1">
                    <a:lumMod val="50000"/>
                  </a:schemeClr>
                </a:solidFill>
                <a:latin typeface="TimesNewRomanPSMT"/>
              </a:rPr>
              <a:t>” (Haidt, 2001, p. 830). </a:t>
            </a:r>
            <a:endParaRPr lang="en-US" dirty="0">
              <a:solidFill>
                <a:schemeClr val="accent1">
                  <a:lumMod val="50000"/>
                </a:schemeClr>
              </a:solidFill>
            </a:endParaRPr>
          </a:p>
        </p:txBody>
      </p:sp>
      <p:pic>
        <p:nvPicPr>
          <p:cNvPr id="4" name="Picture 3">
            <a:extLst>
              <a:ext uri="{FF2B5EF4-FFF2-40B4-BE49-F238E27FC236}">
                <a16:creationId xmlns:a16="http://schemas.microsoft.com/office/drawing/2014/main" id="{6ABD515B-0FC7-41D6-B20A-8FBA5631BF1E}"/>
              </a:ext>
            </a:extLst>
          </p:cNvPr>
          <p:cNvPicPr>
            <a:picLocks noChangeAspect="1"/>
          </p:cNvPicPr>
          <p:nvPr/>
        </p:nvPicPr>
        <p:blipFill>
          <a:blip r:embed="rId3"/>
          <a:stretch>
            <a:fillRect/>
          </a:stretch>
        </p:blipFill>
        <p:spPr>
          <a:xfrm>
            <a:off x="4943577" y="2480786"/>
            <a:ext cx="6762042" cy="2343176"/>
          </a:xfrm>
          <a:prstGeom prst="rect">
            <a:avLst/>
          </a:prstGeom>
        </p:spPr>
      </p:pic>
      <p:sp>
        <p:nvSpPr>
          <p:cNvPr id="36" name="标题 1">
            <a:extLst>
              <a:ext uri="{FF2B5EF4-FFF2-40B4-BE49-F238E27FC236}">
                <a16:creationId xmlns:a16="http://schemas.microsoft.com/office/drawing/2014/main" id="{E127595C-4348-00C5-6885-D43324782E97}"/>
              </a:ext>
            </a:extLst>
          </p:cNvPr>
          <p:cNvSpPr txBox="1">
            <a:spLocks/>
          </p:cNvSpPr>
          <p:nvPr/>
        </p:nvSpPr>
        <p:spPr>
          <a:xfrm>
            <a:off x="1166649" y="985044"/>
            <a:ext cx="10258732" cy="9578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5400">
                <a:solidFill>
                  <a:schemeClr val="accent1"/>
                </a:solidFill>
                <a:latin typeface="Helvetica" pitchFamily="2" charset="0"/>
              </a:rPr>
              <a:t>Affect Influences Cognition </a:t>
            </a:r>
            <a:endParaRPr kumimoji="1" lang="en-US" altLang="zh-CN" sz="5400" dirty="0">
              <a:solidFill>
                <a:schemeClr val="accent1"/>
              </a:solidFill>
              <a:latin typeface="Helvetica" pitchFamily="2" charset="0"/>
            </a:endParaRPr>
          </a:p>
        </p:txBody>
      </p:sp>
      <p:sp>
        <p:nvSpPr>
          <p:cNvPr id="37" name="Rectangle 36">
            <a:extLst>
              <a:ext uri="{FF2B5EF4-FFF2-40B4-BE49-F238E27FC236}">
                <a16:creationId xmlns:a16="http://schemas.microsoft.com/office/drawing/2014/main" id="{9F7D8429-9766-11F2-6592-EF43A1B225C0}"/>
              </a:ext>
            </a:extLst>
          </p:cNvPr>
          <p:cNvSpPr/>
          <p:nvPr/>
        </p:nvSpPr>
        <p:spPr>
          <a:xfrm>
            <a:off x="1081084" y="2206776"/>
            <a:ext cx="4437433" cy="1384995"/>
          </a:xfrm>
          <a:prstGeom prst="rect">
            <a:avLst/>
          </a:prstGeom>
        </p:spPr>
        <p:txBody>
          <a:bodyPr wrap="none">
            <a:spAutoFit/>
          </a:bodyPr>
          <a:lstStyle/>
          <a:p>
            <a:r>
              <a:rPr lang="en-US" altLang="zh-CN" sz="2800" b="1" dirty="0">
                <a:latin typeface="Helvetica" charset="0"/>
                <a:ea typeface="Helvetica" charset="0"/>
                <a:cs typeface="Helvetica" charset="0"/>
              </a:rPr>
              <a:t>(iii)</a:t>
            </a:r>
            <a:r>
              <a:rPr lang="zh-CN" altLang="en-US" sz="2800" b="1" dirty="0">
                <a:latin typeface="Helvetica" charset="0"/>
                <a:ea typeface="Helvetica" charset="0"/>
                <a:cs typeface="Helvetica" charset="0"/>
              </a:rPr>
              <a:t> </a:t>
            </a:r>
            <a:r>
              <a:rPr lang="en-US" sz="2800" b="1" dirty="0">
                <a:latin typeface="Helvetica" charset="0"/>
                <a:ea typeface="Helvetica" charset="0"/>
                <a:cs typeface="Helvetica" charset="0"/>
              </a:rPr>
              <a:t>Mood and </a:t>
            </a:r>
            <a:r>
              <a:rPr lang="en-US" altLang="zh-CN" sz="2800" b="1" dirty="0">
                <a:latin typeface="Helvetica" charset="0"/>
                <a:ea typeface="Helvetica" charset="0"/>
                <a:cs typeface="Helvetica" charset="0"/>
              </a:rPr>
              <a:t>Judgment </a:t>
            </a:r>
          </a:p>
          <a:p>
            <a:r>
              <a:rPr lang="en-US" sz="2800" b="1" dirty="0">
                <a:latin typeface="Helvetica" charset="0"/>
                <a:ea typeface="Helvetica" charset="0"/>
                <a:cs typeface="Helvetica" charset="0"/>
              </a:rPr>
              <a:t> </a:t>
            </a:r>
          </a:p>
          <a:p>
            <a:endParaRPr lang="en-US" sz="2800" dirty="0">
              <a:latin typeface="Helvetica" charset="0"/>
              <a:ea typeface="Helvetica" charset="0"/>
              <a:cs typeface="Helvetica" charset="0"/>
            </a:endParaRPr>
          </a:p>
        </p:txBody>
      </p:sp>
      <p:pic>
        <p:nvPicPr>
          <p:cNvPr id="4098" name="Picture 2">
            <a:extLst>
              <a:ext uri="{FF2B5EF4-FFF2-40B4-BE49-F238E27FC236}">
                <a16:creationId xmlns:a16="http://schemas.microsoft.com/office/drawing/2014/main" id="{08840BB3-ACC4-98E2-3256-A1D403093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520" y="5052633"/>
            <a:ext cx="4869503" cy="16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8290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7973</TotalTime>
  <Words>1398</Words>
  <Application>Microsoft Macintosh PowerPoint</Application>
  <PresentationFormat>Widescreen</PresentationFormat>
  <Paragraphs>105</Paragraphs>
  <Slides>27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等线</vt:lpstr>
      <vt:lpstr>等线 Light</vt:lpstr>
      <vt:lpstr>TimesNewRomanPS</vt:lpstr>
      <vt:lpstr>TimesNewRomanPSMT</vt:lpstr>
      <vt:lpstr>Arial</vt:lpstr>
      <vt:lpstr>Helvetica</vt:lpstr>
      <vt:lpstr>Times</vt:lpstr>
      <vt:lpstr>Office 主题​​</vt:lpstr>
      <vt:lpstr>Ch 14 From Affect to Social Cognition </vt:lpstr>
      <vt:lpstr>Recap</vt:lpstr>
      <vt:lpstr>PowerPoint Presentation</vt:lpstr>
      <vt:lpstr>Affect Influences Cognition </vt:lpstr>
      <vt:lpstr>Affect Influences Cognition </vt:lpstr>
      <vt:lpstr>Affect Influences Cognition </vt:lpstr>
      <vt:lpstr>Affect Influences Cognition </vt:lpstr>
      <vt:lpstr>Affect Influences Cognition </vt:lpstr>
      <vt:lpstr>PowerPoint Presentation</vt:lpstr>
      <vt:lpstr>Open questions? </vt:lpstr>
      <vt:lpstr>PowerPoint Presentation</vt:lpstr>
      <vt:lpstr>Mood and Persuasion </vt:lpstr>
      <vt:lpstr>Mood and Well-Being </vt:lpstr>
      <vt:lpstr>Affect versus Cognition </vt:lpstr>
      <vt:lpstr>The Separate-Systems View </vt:lpstr>
      <vt:lpstr>PowerPoint Presentation</vt:lpstr>
      <vt:lpstr>PowerPoint Presentation</vt:lpstr>
      <vt:lpstr>PowerPoint Presentation</vt:lpstr>
      <vt:lpstr>The Separate-Systems View </vt:lpstr>
      <vt:lpstr>The Separate-Systems View  Objections </vt:lpstr>
      <vt:lpstr>PowerPoint Presentation</vt:lpstr>
      <vt:lpstr>PowerPoint Presentation</vt:lpstr>
      <vt:lpstr>PowerPoint Presentation</vt:lpstr>
      <vt:lpstr>PowerPoint Presentation</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注意缺陷与多动障碍（ADHD）和康复训练</dc:title>
  <dc:creator>李 晗冉</dc:creator>
  <cp:lastModifiedBy>haiyanwu</cp:lastModifiedBy>
  <cp:revision>114</cp:revision>
  <cp:lastPrinted>2022-05-18T10:36:26Z</cp:lastPrinted>
  <dcterms:created xsi:type="dcterms:W3CDTF">2021-09-11T09:05:17Z</dcterms:created>
  <dcterms:modified xsi:type="dcterms:W3CDTF">2022-05-25T09:54:41Z</dcterms:modified>
</cp:coreProperties>
</file>